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72" r:id="rId1"/>
  </p:sldMasterIdLst>
  <p:notesMasterIdLst>
    <p:notesMasterId r:id="rId38"/>
  </p:notesMasterIdLst>
  <p:handoutMasterIdLst>
    <p:handoutMasterId r:id="rId39"/>
  </p:handoutMasterIdLst>
  <p:sldIdLst>
    <p:sldId id="276" r:id="rId2"/>
    <p:sldId id="256" r:id="rId3"/>
    <p:sldId id="280" r:id="rId4"/>
    <p:sldId id="291" r:id="rId5"/>
    <p:sldId id="277" r:id="rId6"/>
    <p:sldId id="278" r:id="rId7"/>
    <p:sldId id="305" r:id="rId8"/>
    <p:sldId id="282" r:id="rId9"/>
    <p:sldId id="267" r:id="rId10"/>
    <p:sldId id="270" r:id="rId11"/>
    <p:sldId id="292" r:id="rId12"/>
    <p:sldId id="274" r:id="rId13"/>
    <p:sldId id="293" r:id="rId14"/>
    <p:sldId id="265" r:id="rId15"/>
    <p:sldId id="266" r:id="rId16"/>
    <p:sldId id="268" r:id="rId17"/>
    <p:sldId id="283" r:id="rId18"/>
    <p:sldId id="296" r:id="rId19"/>
    <p:sldId id="269" r:id="rId20"/>
    <p:sldId id="284" r:id="rId21"/>
    <p:sldId id="304" r:id="rId22"/>
    <p:sldId id="285" r:id="rId23"/>
    <p:sldId id="295" r:id="rId24"/>
    <p:sldId id="298" r:id="rId25"/>
    <p:sldId id="294" r:id="rId26"/>
    <p:sldId id="288" r:id="rId27"/>
    <p:sldId id="289" r:id="rId28"/>
    <p:sldId id="290" r:id="rId29"/>
    <p:sldId id="299" r:id="rId30"/>
    <p:sldId id="300" r:id="rId31"/>
    <p:sldId id="301" r:id="rId32"/>
    <p:sldId id="302" r:id="rId33"/>
    <p:sldId id="303" r:id="rId34"/>
    <p:sldId id="260" r:id="rId35"/>
    <p:sldId id="297" r:id="rId36"/>
    <p:sldId id="261" r:id="rId3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3" autoAdjust="0"/>
    <p:restoredTop sz="94625" autoAdjust="0"/>
  </p:normalViewPr>
  <p:slideViewPr>
    <p:cSldViewPr snapToGrid="0" snapToObjects="1">
      <p:cViewPr>
        <p:scale>
          <a:sx n="125" d="100"/>
          <a:sy n="125" d="100"/>
        </p:scale>
        <p:origin x="-624" y="10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>
        <p:scale>
          <a:sx n="150" d="100"/>
          <a:sy n="150" d="100"/>
        </p:scale>
        <p:origin x="-3416" y="33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notesMaster" Target="notesMasters/notesMaster1.xml"/><Relationship Id="rId39" Type="http://schemas.openxmlformats.org/officeDocument/2006/relationships/handoutMaster" Target="handoutMasters/handoutMaster1.xml"/><Relationship Id="rId40" Type="http://schemas.openxmlformats.org/officeDocument/2006/relationships/printerSettings" Target="printerSettings/printerSettings1.bin"/><Relationship Id="rId41" Type="http://schemas.openxmlformats.org/officeDocument/2006/relationships/presProps" Target="presProps.xml"/><Relationship Id="rId42" Type="http://schemas.openxmlformats.org/officeDocument/2006/relationships/viewProps" Target="viewProps.xml"/><Relationship Id="rId43" Type="http://schemas.openxmlformats.org/officeDocument/2006/relationships/theme" Target="theme/theme1.xml"/><Relationship Id="rId4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1C913E-A9A6-0444-8D67-4C99B792D25E}" type="datetimeFigureOut">
              <a:rPr lang="en-US" smtClean="0"/>
              <a:t>3/24/15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543272-736D-5F4F-8D3F-BC4B69F0EF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09230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A26C22-20FF-F749-8DE6-B88FE8857D18}" type="datetimeFigureOut">
              <a:rPr lang="en-US" smtClean="0"/>
              <a:t>3/24/15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F48763-4F27-5C4A-A2C3-5A5187F12C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07887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/>
              <a:buChar char="•"/>
            </a:pPr>
            <a:r>
              <a:rPr lang="en-US" dirty="0" smtClean="0"/>
              <a:t>Each pass out stack of post its</a:t>
            </a:r>
          </a:p>
          <a:p>
            <a:pPr marL="171450" indent="-171450">
              <a:buFont typeface="Arial"/>
              <a:buChar char="•"/>
            </a:pPr>
            <a:r>
              <a:rPr lang="en-US" dirty="0" smtClean="0"/>
              <a:t>Direct to ‘do now’ on </a:t>
            </a:r>
            <a:r>
              <a:rPr lang="en-US" dirty="0" err="1" smtClean="0"/>
              <a:t>SmartBoard</a:t>
            </a:r>
            <a:endParaRPr lang="en-US" dirty="0" smtClean="0"/>
          </a:p>
          <a:p>
            <a:pPr marL="171450" indent="-171450">
              <a:buFont typeface="Arial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F48763-4F27-5C4A-A2C3-5A5187F12C5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0171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[ARIEL]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F48763-4F27-5C4A-A2C3-5A5187F12C5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3228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[ARIEL]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F48763-4F27-5C4A-A2C3-5A5187F12C5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3197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[PAM]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F48763-4F27-5C4A-A2C3-5A5187F12C5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97221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[PAM]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F48763-4F27-5C4A-A2C3-5A5187F12C5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97221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[PAM]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F48763-4F27-5C4A-A2C3-5A5187F12C57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40042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[PAM]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F48763-4F27-5C4A-A2C3-5A5187F12C57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40042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[PAM]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F48763-4F27-5C4A-A2C3-5A5187F12C57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40042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[ARIEL]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F48763-4F27-5C4A-A2C3-5A5187F12C57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40042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[ARIEL]</a:t>
            </a:r>
          </a:p>
          <a:p>
            <a:endParaRPr lang="en-US" dirty="0"/>
          </a:p>
          <a:p>
            <a:pPr marL="171450" indent="-171450">
              <a:buFont typeface="Arial"/>
              <a:buChar char="•"/>
            </a:pPr>
            <a:r>
              <a:rPr lang="en-US" dirty="0">
                <a:latin typeface="Helvetica Neue"/>
                <a:cs typeface="Helvetica Neue"/>
              </a:rPr>
              <a:t>Dr. Edmund Feldman’s four step critiquing </a:t>
            </a:r>
            <a:r>
              <a:rPr lang="en-US" dirty="0" smtClean="0">
                <a:latin typeface="Helvetica Neue"/>
                <a:cs typeface="Helvetica Neue"/>
              </a:rPr>
              <a:t>process</a:t>
            </a:r>
          </a:p>
          <a:p>
            <a:pPr marL="171450" indent="-171450">
              <a:buFont typeface="Arial"/>
              <a:buChar char="•"/>
            </a:pPr>
            <a:endParaRPr lang="en-US" dirty="0">
              <a:latin typeface="Helvetica Neue"/>
              <a:cs typeface="Helvetica Neue"/>
            </a:endParaRPr>
          </a:p>
          <a:p>
            <a:pPr marL="171450" indent="-171450">
              <a:buFont typeface="Arial"/>
              <a:buChar char="•"/>
            </a:pPr>
            <a:r>
              <a:rPr lang="en-US" dirty="0" smtClean="0">
                <a:latin typeface="Helvetica Neue"/>
                <a:cs typeface="Helvetica Neue"/>
              </a:rPr>
              <a:t>Constructive criticism</a:t>
            </a:r>
          </a:p>
          <a:p>
            <a:pPr marL="171450" indent="-171450">
              <a:buFont typeface="Arial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F48763-4F27-5C4A-A2C3-5A5187F12C57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6236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[ARIEL]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F48763-4F27-5C4A-A2C3-5A5187F12C57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9671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F48763-4F27-5C4A-A2C3-5A5187F12C5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21721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[ARIEL]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F48763-4F27-5C4A-A2C3-5A5187F12C57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69030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[ARIEL]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F48763-4F27-5C4A-A2C3-5A5187F12C57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69030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[PAM]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F48763-4F27-5C4A-A2C3-5A5187F12C57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36740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[PAM]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F48763-4F27-5C4A-A2C3-5A5187F12C57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36740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[PAM]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F48763-4F27-5C4A-A2C3-5A5187F12C57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36740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[PAM]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F48763-4F27-5C4A-A2C3-5A5187F12C57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36740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[PAM]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F48763-4F27-5C4A-A2C3-5A5187F12C57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36740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F48763-4F27-5C4A-A2C3-5A5187F12C57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01213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F48763-4F27-5C4A-A2C3-5A5187F12C57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2294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/>
              <a:buChar char="•"/>
            </a:pPr>
            <a:r>
              <a:rPr lang="en-US" dirty="0" smtClean="0"/>
              <a:t>Each introduce ourselves:</a:t>
            </a:r>
          </a:p>
          <a:p>
            <a:pPr marL="628650" lvl="1" indent="-171450">
              <a:buFont typeface="Arial"/>
              <a:buChar char="•"/>
            </a:pPr>
            <a:r>
              <a:rPr lang="en-US" dirty="0" smtClean="0"/>
              <a:t>Courses currently teaching, previously taught</a:t>
            </a:r>
          </a:p>
          <a:p>
            <a:pPr marL="628650" lvl="1" indent="-171450">
              <a:buFont typeface="Arial"/>
              <a:buChar char="•"/>
            </a:pPr>
            <a:r>
              <a:rPr lang="en-US" dirty="0" smtClean="0"/>
              <a:t>Clubs/activities</a:t>
            </a:r>
          </a:p>
          <a:p>
            <a:pPr marL="628650" lvl="1" indent="-171450">
              <a:buFont typeface="Arial"/>
              <a:buChar char="•"/>
            </a:pPr>
            <a:r>
              <a:rPr lang="en-US" dirty="0" smtClean="0"/>
              <a:t>Education</a:t>
            </a:r>
          </a:p>
          <a:p>
            <a:pPr marL="628650" lvl="1" indent="-171450">
              <a:buFont typeface="Arial"/>
              <a:buChar char="•"/>
            </a:pPr>
            <a:endParaRPr lang="en-US" dirty="0"/>
          </a:p>
          <a:p>
            <a:pPr marL="628650" lvl="1" indent="-171450">
              <a:buFont typeface="Arial"/>
              <a:buChar char="•"/>
            </a:pPr>
            <a:r>
              <a:rPr lang="en-US" dirty="0" smtClean="0"/>
              <a:t>Mention diversity of teaching background</a:t>
            </a:r>
          </a:p>
          <a:p>
            <a:pPr marL="1085850" lvl="2" indent="-171450">
              <a:buFont typeface="Arial"/>
              <a:buChar char="•"/>
            </a:pPr>
            <a:r>
              <a:rPr lang="en-US" dirty="0" smtClean="0"/>
              <a:t>Urban/Suburban districts</a:t>
            </a:r>
          </a:p>
          <a:p>
            <a:pPr marL="1085850" lvl="2" indent="-171450">
              <a:buFont typeface="Arial"/>
              <a:buChar char="•"/>
            </a:pPr>
            <a:r>
              <a:rPr lang="en-US" dirty="0" smtClean="0"/>
              <a:t>Public/Charter schools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F48763-4F27-5C4A-A2C3-5A5187F12C5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5610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[ARIEL] </a:t>
            </a:r>
          </a:p>
          <a:p>
            <a:pPr marL="171450" indent="-171450">
              <a:buFont typeface="Arial"/>
              <a:buChar char="•"/>
            </a:pPr>
            <a:r>
              <a:rPr lang="en-US" dirty="0" smtClean="0"/>
              <a:t>Introduce topic</a:t>
            </a:r>
          </a:p>
          <a:p>
            <a:pPr marL="171450" indent="-171450">
              <a:buFont typeface="Arial"/>
              <a:buChar char="•"/>
            </a:pPr>
            <a:r>
              <a:rPr lang="en-US" dirty="0" smtClean="0"/>
              <a:t>Today, we’re going to give you activities to use with students to help with critiquing process</a:t>
            </a:r>
          </a:p>
          <a:p>
            <a:pPr marL="171450" indent="-171450">
              <a:buFont typeface="Arial"/>
              <a:buChar char="•"/>
            </a:pPr>
            <a:r>
              <a:rPr lang="en-US" dirty="0" smtClean="0"/>
              <a:t>Enhance student critiquing skills</a:t>
            </a:r>
          </a:p>
          <a:p>
            <a:pPr marL="171450" indent="-171450">
              <a:buFont typeface="Arial"/>
              <a:buChar char="•"/>
            </a:pPr>
            <a:r>
              <a:rPr lang="en-US" dirty="0" smtClean="0"/>
              <a:t>Build art curriculum and terminology</a:t>
            </a:r>
          </a:p>
          <a:p>
            <a:pPr marL="171450" indent="-171450">
              <a:buFont typeface="Arial"/>
              <a:buChar char="•"/>
            </a:pPr>
            <a:r>
              <a:rPr lang="en-US" dirty="0" smtClean="0"/>
              <a:t>Tools you can use in your classroom </a:t>
            </a:r>
          </a:p>
          <a:p>
            <a:pPr marL="171450" indent="-171450">
              <a:buFont typeface="Arial"/>
              <a:buChar char="•"/>
            </a:pPr>
            <a:endParaRPr lang="en-US" dirty="0"/>
          </a:p>
          <a:p>
            <a:endParaRPr lang="en-US" dirty="0"/>
          </a:p>
          <a:p>
            <a:pPr marL="171450" indent="-171450">
              <a:buFont typeface="Arial"/>
              <a:buChar char="•"/>
            </a:pPr>
            <a:r>
              <a:rPr lang="en-US" dirty="0" smtClean="0"/>
              <a:t>Explain how this department wide initiative – based of SGO</a:t>
            </a:r>
          </a:p>
          <a:p>
            <a:pPr marL="171450" indent="-171450">
              <a:buFont typeface="Arial"/>
              <a:buChar char="•"/>
            </a:pPr>
            <a:r>
              <a:rPr lang="en-US" dirty="0" smtClean="0"/>
              <a:t>Students to know how to critique their own work, viewing work of others both peers and famous works of art (contemporary and historical works of art)</a:t>
            </a:r>
          </a:p>
          <a:p>
            <a:pPr marL="171450" indent="-171450">
              <a:buFont typeface="Arial"/>
              <a:buChar char="•"/>
            </a:pPr>
            <a:r>
              <a:rPr lang="en-US" dirty="0" smtClean="0"/>
              <a:t>SGO currently applies to grades 8-12 but thinking of new ways to incorporate and add to elementary level curriculum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F48763-4F27-5C4A-A2C3-5A5187F12C5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9819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[PAM]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F48763-4F27-5C4A-A2C3-5A5187F12C5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5133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[ARIEL]</a:t>
            </a:r>
          </a:p>
          <a:p>
            <a:endParaRPr lang="en-US" dirty="0"/>
          </a:p>
          <a:p>
            <a:pPr marL="171450" indent="-171450">
              <a:buFont typeface="Arial"/>
              <a:buChar char="•"/>
            </a:pPr>
            <a:r>
              <a:rPr lang="en-US" dirty="0">
                <a:latin typeface="Helvetica Neue"/>
                <a:cs typeface="Helvetica Neue"/>
              </a:rPr>
              <a:t>Dr. Edmund Feldman’s four step critiquing </a:t>
            </a:r>
            <a:r>
              <a:rPr lang="en-US" dirty="0" smtClean="0">
                <a:latin typeface="Helvetica Neue"/>
                <a:cs typeface="Helvetica Neue"/>
              </a:rPr>
              <a:t>process</a:t>
            </a:r>
          </a:p>
          <a:p>
            <a:pPr marL="171450" indent="-171450">
              <a:buFont typeface="Arial"/>
              <a:buChar char="•"/>
            </a:pPr>
            <a:endParaRPr lang="en-US" dirty="0">
              <a:latin typeface="Helvetica Neue"/>
              <a:cs typeface="Helvetica Neue"/>
            </a:endParaRPr>
          </a:p>
          <a:p>
            <a:pPr marL="171450" indent="-171450">
              <a:buFont typeface="Arial"/>
              <a:buChar char="•"/>
            </a:pPr>
            <a:r>
              <a:rPr lang="en-US" dirty="0" smtClean="0">
                <a:latin typeface="Helvetica Neue"/>
                <a:cs typeface="Helvetica Neue"/>
              </a:rPr>
              <a:t>Constructive criticism</a:t>
            </a:r>
          </a:p>
          <a:p>
            <a:pPr marL="171450" indent="-171450">
              <a:buFont typeface="Arial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F48763-4F27-5C4A-A2C3-5A5187F12C5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623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[PAM]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F48763-4F27-5C4A-A2C3-5A5187F12C5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4247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[PAM]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F48763-4F27-5C4A-A2C3-5A5187F12C5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6085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[PAM]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F48763-4F27-5C4A-A2C3-5A5187F12C5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3888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Clarifying the Critiquing Process  </a:t>
            </a:r>
            <a:r>
              <a:rPr lang="en-US" dirty="0" smtClean="0">
                <a:latin typeface="Wingdings"/>
              </a:rPr>
              <a:t>w</a:t>
            </a:r>
            <a:r>
              <a:rPr lang="en-US" dirty="0" smtClean="0"/>
              <a:t>  Pamela </a:t>
            </a:r>
            <a:r>
              <a:rPr lang="en-US" dirty="0" err="1" smtClean="0"/>
              <a:t>Duffus</a:t>
            </a:r>
            <a:r>
              <a:rPr lang="en-US" dirty="0" smtClean="0"/>
              <a:t> &amp; Ariel </a:t>
            </a:r>
            <a:r>
              <a:rPr lang="en-US" dirty="0" err="1" smtClean="0"/>
              <a:t>Rudin</a:t>
            </a:r>
            <a:r>
              <a:rPr lang="en-US" dirty="0" smtClean="0"/>
              <a:t>  </a:t>
            </a:r>
            <a:r>
              <a:rPr lang="en-US" dirty="0" smtClean="0">
                <a:latin typeface="Wingdings"/>
              </a:rPr>
              <a:t>w</a:t>
            </a:r>
            <a:r>
              <a:rPr lang="en-US" dirty="0" smtClean="0"/>
              <a:t>   </a:t>
            </a:r>
            <a:r>
              <a:rPr lang="en-US" dirty="0" err="1" smtClean="0"/>
              <a:t>wwrsdart.wix.com</a:t>
            </a:r>
            <a:r>
              <a:rPr lang="en-US" dirty="0" smtClean="0"/>
              <a:t>/critique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Clarifying the Critiquing Process  </a:t>
            </a:r>
            <a:r>
              <a:rPr lang="en-US" dirty="0" smtClean="0">
                <a:latin typeface="Wingdings"/>
              </a:rPr>
              <a:t>w</a:t>
            </a:r>
            <a:r>
              <a:rPr lang="en-US" dirty="0" smtClean="0"/>
              <a:t>  Pamela </a:t>
            </a:r>
            <a:r>
              <a:rPr lang="en-US" dirty="0" err="1" smtClean="0"/>
              <a:t>Duffus</a:t>
            </a:r>
            <a:r>
              <a:rPr lang="en-US" dirty="0" smtClean="0"/>
              <a:t> &amp; Ariel </a:t>
            </a:r>
            <a:r>
              <a:rPr lang="en-US" dirty="0" err="1" smtClean="0"/>
              <a:t>Rudin</a:t>
            </a:r>
            <a:r>
              <a:rPr lang="en-US" dirty="0" smtClean="0"/>
              <a:t>  </a:t>
            </a:r>
            <a:r>
              <a:rPr lang="en-US" dirty="0" smtClean="0">
                <a:latin typeface="Wingdings"/>
              </a:rPr>
              <a:t>w</a:t>
            </a:r>
            <a:r>
              <a:rPr lang="en-US" dirty="0" smtClean="0"/>
              <a:t>   </a:t>
            </a:r>
            <a:r>
              <a:rPr lang="en-US" dirty="0" err="1" smtClean="0"/>
              <a:t>wwrsdart.wix.com</a:t>
            </a:r>
            <a:r>
              <a:rPr lang="en-US" dirty="0" smtClean="0"/>
              <a:t>/critique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8BAEE-87E0-E04C-92A4-711F5034B84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Clarifying the Critiquing Process  </a:t>
            </a:r>
            <a:r>
              <a:rPr lang="en-US" dirty="0" smtClean="0">
                <a:latin typeface="Wingdings"/>
              </a:rPr>
              <a:t>w</a:t>
            </a:r>
            <a:r>
              <a:rPr lang="en-US" dirty="0" smtClean="0"/>
              <a:t>  Pamela </a:t>
            </a:r>
            <a:r>
              <a:rPr lang="en-US" dirty="0" err="1" smtClean="0"/>
              <a:t>Duffus</a:t>
            </a:r>
            <a:r>
              <a:rPr lang="en-US" dirty="0" smtClean="0"/>
              <a:t> &amp; Ariel </a:t>
            </a:r>
            <a:r>
              <a:rPr lang="en-US" dirty="0" err="1" smtClean="0"/>
              <a:t>Rudin</a:t>
            </a:r>
            <a:r>
              <a:rPr lang="en-US" dirty="0" smtClean="0"/>
              <a:t>  </a:t>
            </a:r>
            <a:r>
              <a:rPr lang="en-US" dirty="0" smtClean="0">
                <a:latin typeface="Wingdings"/>
              </a:rPr>
              <a:t>w</a:t>
            </a:r>
            <a:r>
              <a:rPr lang="en-US" dirty="0" smtClean="0"/>
              <a:t>   </a:t>
            </a:r>
            <a:r>
              <a:rPr lang="en-US" dirty="0" err="1" smtClean="0"/>
              <a:t>wwrsdart.wix.com</a:t>
            </a:r>
            <a:r>
              <a:rPr lang="en-US" dirty="0" smtClean="0"/>
              <a:t>/critique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8BAEE-87E0-E04C-92A4-711F5034B84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Clarifying the Critiquing Process  </a:t>
            </a:r>
            <a:r>
              <a:rPr lang="en-US" dirty="0" smtClean="0">
                <a:latin typeface="Wingdings"/>
              </a:rPr>
              <a:t>w</a:t>
            </a:r>
            <a:r>
              <a:rPr lang="en-US" dirty="0" smtClean="0"/>
              <a:t>  Pamela </a:t>
            </a:r>
            <a:r>
              <a:rPr lang="en-US" dirty="0" err="1" smtClean="0"/>
              <a:t>Duffus</a:t>
            </a:r>
            <a:r>
              <a:rPr lang="en-US" dirty="0" smtClean="0"/>
              <a:t> &amp; Ariel </a:t>
            </a:r>
            <a:r>
              <a:rPr lang="en-US" dirty="0" err="1" smtClean="0"/>
              <a:t>Rudin</a:t>
            </a:r>
            <a:r>
              <a:rPr lang="en-US" dirty="0" smtClean="0"/>
              <a:t>  </a:t>
            </a:r>
            <a:r>
              <a:rPr lang="en-US" dirty="0" smtClean="0">
                <a:latin typeface="Wingdings"/>
              </a:rPr>
              <a:t>w</a:t>
            </a:r>
            <a:r>
              <a:rPr lang="en-US" dirty="0" smtClean="0"/>
              <a:t>   </a:t>
            </a:r>
            <a:r>
              <a:rPr lang="en-US" dirty="0" err="1" smtClean="0"/>
              <a:t>wwrsdart.wix.com</a:t>
            </a:r>
            <a:r>
              <a:rPr lang="en-US" dirty="0" smtClean="0"/>
              <a:t>/critique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8BAEE-87E0-E04C-92A4-711F5034B84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 userDrawn="1"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Clarifying the Critiquing Process  </a:t>
            </a:r>
            <a:r>
              <a:rPr lang="en-US" dirty="0" smtClean="0">
                <a:latin typeface="Wingdings"/>
              </a:rPr>
              <a:t>w</a:t>
            </a:r>
            <a:r>
              <a:rPr lang="en-US" dirty="0" smtClean="0"/>
              <a:t>  Pamela </a:t>
            </a:r>
            <a:r>
              <a:rPr lang="en-US" dirty="0" err="1" smtClean="0"/>
              <a:t>Duffus</a:t>
            </a:r>
            <a:r>
              <a:rPr lang="en-US" dirty="0" smtClean="0"/>
              <a:t> &amp; Ariel </a:t>
            </a:r>
            <a:r>
              <a:rPr lang="en-US" dirty="0" err="1" smtClean="0"/>
              <a:t>Rudin</a:t>
            </a:r>
            <a:r>
              <a:rPr lang="en-US" dirty="0" smtClean="0"/>
              <a:t>  </a:t>
            </a:r>
            <a:r>
              <a:rPr lang="en-US" dirty="0" smtClean="0">
                <a:latin typeface="Wingdings"/>
              </a:rPr>
              <a:t>w</a:t>
            </a:r>
            <a:r>
              <a:rPr lang="en-US" dirty="0" smtClean="0"/>
              <a:t>   </a:t>
            </a:r>
            <a:r>
              <a:rPr lang="en-US" dirty="0" err="1" smtClean="0"/>
              <a:t>wwrsdart.wix.com</a:t>
            </a:r>
            <a:r>
              <a:rPr lang="en-US" dirty="0" smtClean="0"/>
              <a:t>/critique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8BAEE-87E0-E04C-92A4-711F5034B84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Clarifying the Critiquing Process  </a:t>
            </a:r>
            <a:r>
              <a:rPr lang="en-US" dirty="0" smtClean="0">
                <a:latin typeface="Wingdings"/>
              </a:rPr>
              <a:t>w</a:t>
            </a:r>
            <a:r>
              <a:rPr lang="en-US" dirty="0" smtClean="0"/>
              <a:t>  Pamela </a:t>
            </a:r>
            <a:r>
              <a:rPr lang="en-US" dirty="0" err="1" smtClean="0"/>
              <a:t>Duffus</a:t>
            </a:r>
            <a:r>
              <a:rPr lang="en-US" dirty="0" smtClean="0"/>
              <a:t> &amp; Ariel </a:t>
            </a:r>
            <a:r>
              <a:rPr lang="en-US" dirty="0" err="1" smtClean="0"/>
              <a:t>Rudin</a:t>
            </a:r>
            <a:r>
              <a:rPr lang="en-US" dirty="0" smtClean="0"/>
              <a:t>  </a:t>
            </a:r>
            <a:r>
              <a:rPr lang="en-US" dirty="0" smtClean="0">
                <a:latin typeface="Wingdings"/>
              </a:rPr>
              <a:t>w</a:t>
            </a:r>
            <a:r>
              <a:rPr lang="en-US" dirty="0" smtClean="0"/>
              <a:t>   </a:t>
            </a:r>
            <a:r>
              <a:rPr lang="en-US" dirty="0" err="1" smtClean="0"/>
              <a:t>wwrsdart.wix.com</a:t>
            </a:r>
            <a:r>
              <a:rPr lang="en-US" dirty="0" smtClean="0"/>
              <a:t>/critique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8BAEE-87E0-E04C-92A4-711F5034B84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Clarifying the Critiquing Process  </a:t>
            </a:r>
            <a:r>
              <a:rPr lang="en-US" dirty="0" smtClean="0">
                <a:latin typeface="Wingdings"/>
              </a:rPr>
              <a:t>w</a:t>
            </a:r>
            <a:r>
              <a:rPr lang="en-US" dirty="0" smtClean="0"/>
              <a:t>  Pamela </a:t>
            </a:r>
            <a:r>
              <a:rPr lang="en-US" dirty="0" err="1" smtClean="0"/>
              <a:t>Duffus</a:t>
            </a:r>
            <a:r>
              <a:rPr lang="en-US" dirty="0" smtClean="0"/>
              <a:t> &amp; Ariel </a:t>
            </a:r>
            <a:r>
              <a:rPr lang="en-US" dirty="0" err="1" smtClean="0"/>
              <a:t>Rudin</a:t>
            </a:r>
            <a:r>
              <a:rPr lang="en-US" dirty="0" smtClean="0"/>
              <a:t>  </a:t>
            </a:r>
            <a:r>
              <a:rPr lang="en-US" dirty="0" smtClean="0">
                <a:latin typeface="Wingdings"/>
              </a:rPr>
              <a:t>w</a:t>
            </a:r>
            <a:r>
              <a:rPr lang="en-US" dirty="0" smtClean="0"/>
              <a:t>   </a:t>
            </a:r>
            <a:r>
              <a:rPr lang="en-US" dirty="0" err="1" smtClean="0"/>
              <a:t>wwrsdart.wix.com</a:t>
            </a:r>
            <a:r>
              <a:rPr lang="en-US" dirty="0" smtClean="0"/>
              <a:t>/critique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8BAEE-87E0-E04C-92A4-711F5034B84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Clarifying the Critiquing Process  </a:t>
            </a:r>
            <a:r>
              <a:rPr lang="en-US" dirty="0" smtClean="0">
                <a:latin typeface="Wingdings"/>
              </a:rPr>
              <a:t>w</a:t>
            </a:r>
            <a:r>
              <a:rPr lang="en-US" dirty="0" smtClean="0"/>
              <a:t>  Pamela </a:t>
            </a:r>
            <a:r>
              <a:rPr lang="en-US" dirty="0" err="1" smtClean="0"/>
              <a:t>Duffus</a:t>
            </a:r>
            <a:r>
              <a:rPr lang="en-US" dirty="0" smtClean="0"/>
              <a:t> &amp; Ariel </a:t>
            </a:r>
            <a:r>
              <a:rPr lang="en-US" dirty="0" err="1" smtClean="0"/>
              <a:t>Rudin</a:t>
            </a:r>
            <a:r>
              <a:rPr lang="en-US" dirty="0" smtClean="0"/>
              <a:t>  </a:t>
            </a:r>
            <a:r>
              <a:rPr lang="en-US" dirty="0" smtClean="0">
                <a:latin typeface="Wingdings"/>
              </a:rPr>
              <a:t>w</a:t>
            </a:r>
            <a:r>
              <a:rPr lang="en-US" dirty="0" smtClean="0"/>
              <a:t>   </a:t>
            </a:r>
            <a:r>
              <a:rPr lang="en-US" dirty="0" err="1" smtClean="0"/>
              <a:t>wwrsdart.wix.com</a:t>
            </a:r>
            <a:r>
              <a:rPr lang="en-US" dirty="0" smtClean="0"/>
              <a:t>/critique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8BAEE-87E0-E04C-92A4-711F5034B84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Clarifying the Critiquing Process  </a:t>
            </a:r>
            <a:r>
              <a:rPr lang="en-US" dirty="0" smtClean="0">
                <a:latin typeface="Wingdings"/>
              </a:rPr>
              <a:t>w</a:t>
            </a:r>
            <a:r>
              <a:rPr lang="en-US" dirty="0" smtClean="0"/>
              <a:t>  Pamela </a:t>
            </a:r>
            <a:r>
              <a:rPr lang="en-US" dirty="0" err="1" smtClean="0"/>
              <a:t>Duffus</a:t>
            </a:r>
            <a:r>
              <a:rPr lang="en-US" dirty="0" smtClean="0"/>
              <a:t> &amp; Ariel </a:t>
            </a:r>
            <a:r>
              <a:rPr lang="en-US" dirty="0" err="1" smtClean="0"/>
              <a:t>Rudin</a:t>
            </a:r>
            <a:r>
              <a:rPr lang="en-US" dirty="0" smtClean="0"/>
              <a:t>  </a:t>
            </a:r>
            <a:r>
              <a:rPr lang="en-US" dirty="0" smtClean="0">
                <a:latin typeface="Wingdings"/>
              </a:rPr>
              <a:t>w</a:t>
            </a:r>
            <a:r>
              <a:rPr lang="en-US" dirty="0" smtClean="0"/>
              <a:t>   </a:t>
            </a:r>
            <a:r>
              <a:rPr lang="en-US" dirty="0" err="1" smtClean="0"/>
              <a:t>wwrsdart.wix.com</a:t>
            </a:r>
            <a:r>
              <a:rPr lang="en-US" dirty="0" smtClean="0"/>
              <a:t>/critique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8BAEE-87E0-E04C-92A4-711F5034B84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 userDrawn="1"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Clarifying the Critiquing Process  </a:t>
            </a:r>
            <a:r>
              <a:rPr lang="en-US" dirty="0" smtClean="0">
                <a:latin typeface="Wingdings"/>
              </a:rPr>
              <a:t>w</a:t>
            </a:r>
            <a:r>
              <a:rPr lang="en-US" dirty="0" smtClean="0"/>
              <a:t>  Pamela </a:t>
            </a:r>
            <a:r>
              <a:rPr lang="en-US" dirty="0" err="1" smtClean="0"/>
              <a:t>Duffus</a:t>
            </a:r>
            <a:r>
              <a:rPr lang="en-US" dirty="0" smtClean="0"/>
              <a:t> &amp; Ariel </a:t>
            </a:r>
            <a:r>
              <a:rPr lang="en-US" dirty="0" err="1" smtClean="0"/>
              <a:t>Rudin</a:t>
            </a:r>
            <a:r>
              <a:rPr lang="en-US" dirty="0" smtClean="0"/>
              <a:t>  </a:t>
            </a:r>
            <a:r>
              <a:rPr lang="en-US" dirty="0" smtClean="0">
                <a:latin typeface="Wingdings"/>
              </a:rPr>
              <a:t>w</a:t>
            </a:r>
            <a:r>
              <a:rPr lang="en-US" dirty="0" smtClean="0"/>
              <a:t>   </a:t>
            </a:r>
            <a:r>
              <a:rPr lang="en-US" dirty="0" err="1" smtClean="0"/>
              <a:t>wwrsdart.wix.com</a:t>
            </a:r>
            <a:r>
              <a:rPr lang="en-US" dirty="0" smtClean="0"/>
              <a:t>/critique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Clarifying the Critiquing Process  </a:t>
            </a:r>
            <a:r>
              <a:rPr lang="en-US" dirty="0" smtClean="0">
                <a:latin typeface="Wingdings"/>
              </a:rPr>
              <a:t>w</a:t>
            </a:r>
            <a:r>
              <a:rPr lang="en-US" dirty="0" smtClean="0"/>
              <a:t>  Pamela </a:t>
            </a:r>
            <a:r>
              <a:rPr lang="en-US" dirty="0" err="1" smtClean="0"/>
              <a:t>Duffus</a:t>
            </a:r>
            <a:r>
              <a:rPr lang="en-US" dirty="0" smtClean="0"/>
              <a:t> &amp; Ariel </a:t>
            </a:r>
            <a:r>
              <a:rPr lang="en-US" dirty="0" err="1" smtClean="0"/>
              <a:t>Rudin</a:t>
            </a:r>
            <a:r>
              <a:rPr lang="en-US" dirty="0" smtClean="0"/>
              <a:t>  </a:t>
            </a:r>
            <a:r>
              <a:rPr lang="en-US" dirty="0" smtClean="0">
                <a:latin typeface="Wingdings"/>
              </a:rPr>
              <a:t>w</a:t>
            </a:r>
            <a:r>
              <a:rPr lang="en-US" dirty="0" smtClean="0"/>
              <a:t>   </a:t>
            </a:r>
            <a:r>
              <a:rPr lang="en-US" dirty="0" err="1" smtClean="0"/>
              <a:t>wwrsdart.wix.com</a:t>
            </a:r>
            <a:r>
              <a:rPr lang="en-US" dirty="0" smtClean="0"/>
              <a:t>/critique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8BAEE-87E0-E04C-92A4-711F5034B84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6170821"/>
            <a:ext cx="3574257" cy="687179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6170822"/>
            <a:ext cx="9146380" cy="687178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1"/>
            <a:r>
              <a:rPr lang="en-US" dirty="0" smtClean="0"/>
              <a:t>Third level</a:t>
            </a:r>
          </a:p>
          <a:p>
            <a:pPr lvl="1"/>
            <a:r>
              <a:rPr lang="en-US" dirty="0" smtClean="0"/>
              <a:t>Fourth level</a:t>
            </a:r>
          </a:p>
          <a:p>
            <a:pPr lvl="1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23267" y="6366185"/>
            <a:ext cx="6618648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Clarifying the Critiquing Process  </a:t>
            </a:r>
            <a:r>
              <a:rPr lang="en-US" dirty="0" smtClean="0">
                <a:latin typeface="Wingdings"/>
              </a:rPr>
              <a:t>w</a:t>
            </a:r>
            <a:r>
              <a:rPr lang="en-US" dirty="0" smtClean="0"/>
              <a:t>  Pamela </a:t>
            </a:r>
            <a:r>
              <a:rPr lang="en-US" dirty="0" err="1" smtClean="0"/>
              <a:t>Duffus</a:t>
            </a:r>
            <a:r>
              <a:rPr lang="en-US" dirty="0" smtClean="0"/>
              <a:t> &amp; Ariel Rudin  </a:t>
            </a:r>
            <a:r>
              <a:rPr lang="en-US" dirty="0" smtClean="0">
                <a:latin typeface="Wingdings"/>
              </a:rPr>
              <a:t>w</a:t>
            </a:r>
            <a:r>
              <a:rPr lang="en-US" dirty="0" smtClean="0"/>
              <a:t>   </a:t>
            </a:r>
            <a:r>
              <a:rPr lang="en-US" dirty="0" err="1" smtClean="0"/>
              <a:t>wwrsdart.wix.com</a:t>
            </a:r>
            <a:r>
              <a:rPr lang="en-US" dirty="0" smtClean="0"/>
              <a:t>/critique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11" name="Picture 10" descr="Logo.png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01038" y="6251885"/>
            <a:ext cx="499426" cy="49942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  <p:sldLayoutId id="2147483780" r:id="rId8"/>
    <p:sldLayoutId id="2147483781" r:id="rId9"/>
    <p:sldLayoutId id="2147483782" r:id="rId10"/>
    <p:sldLayoutId id="2147483783" r:id="rId11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rtchive.com" TargetMode="External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jpeg"/><Relationship Id="rId3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eg"/><Relationship Id="rId3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hyperlink" Target="http://www.artchive.com" TargetMode="External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hyperlink" Target="http://www.artchive.com" TargetMode="External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4" Type="http://schemas.microsoft.com/office/2007/relationships/hdphoto" Target="../media/hdphoto1.wdp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4" Type="http://schemas.microsoft.com/office/2007/relationships/hdphoto" Target="../media/hdphoto2.wdp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hyperlink" Target="http://www.artchive.com" TargetMode="External"/><Relationship Id="rId3" Type="http://schemas.openxmlformats.org/officeDocument/2006/relationships/image" Target="../media/image1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rtchive.com" TargetMode="External"/><Relationship Id="rId4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artchive.com" TargetMode="External"/><Relationship Id="rId4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rtchive.com" TargetMode="External"/><Relationship Id="rId4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4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rtchive.com" TargetMode="External"/><Relationship Id="rId4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rtchive.com" TargetMode="External"/><Relationship Id="rId4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0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rtchive.com" TargetMode="External"/><Relationship Id="rId4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rtchive.com" TargetMode="External"/><Relationship Id="rId4" Type="http://schemas.openxmlformats.org/officeDocument/2006/relationships/image" Target="../media/image17.jpeg"/><Relationship Id="rId5" Type="http://schemas.openxmlformats.org/officeDocument/2006/relationships/image" Target="../media/image18.jp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6.jpe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4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4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4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4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4" Type="http://schemas.openxmlformats.org/officeDocument/2006/relationships/image" Target="../media/image22.jpeg"/><Relationship Id="rId5" Type="http://schemas.openxmlformats.org/officeDocument/2006/relationships/image" Target="../media/image23.jpeg"/><Relationship Id="rId6" Type="http://schemas.openxmlformats.org/officeDocument/2006/relationships/hyperlink" Target="http://www.dickblick.com/search/?q=how+to+talk+to+children+about+art&amp;x=0&amp;y=0&amp;sp_cs=UTF-8" TargetMode="External"/><Relationship Id="rId7" Type="http://schemas.openxmlformats.org/officeDocument/2006/relationships/hyperlink" Target="http://wwrsdart.wix.com/critique" TargetMode="External"/><Relationship Id="rId8" Type="http://schemas.openxmlformats.org/officeDocument/2006/relationships/hyperlink" Target="http://pduffus.wix.com/wwrsdart" TargetMode="External"/><Relationship Id="rId9" Type="http://schemas.openxmlformats.org/officeDocument/2006/relationships/hyperlink" Target="http://www.artchive.com" TargetMode="External"/><Relationship Id="rId10" Type="http://schemas.openxmlformats.org/officeDocument/2006/relationships/image" Target="../media/image24.jpe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hyperlink" Target="http://www.nj.gov/education/AchieveNJ/teacher/objectives.shtml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hyperlink" Target="http://nationalartsstandards.org/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012004" y="6366185"/>
            <a:ext cx="7229911" cy="274320"/>
          </a:xfrm>
        </p:spPr>
        <p:txBody>
          <a:bodyPr/>
          <a:lstStyle/>
          <a:p>
            <a:r>
              <a:rPr lang="en-US" dirty="0" smtClean="0">
                <a:latin typeface="Helvetica Neue"/>
                <a:cs typeface="Helvetica Neue"/>
              </a:rPr>
              <a:t>Clarifying the Critiquing Process  </a:t>
            </a:r>
            <a:r>
              <a:rPr lang="en-US" dirty="0" smtClean="0">
                <a:latin typeface="Wingdings"/>
              </a:rPr>
              <a:t>w</a:t>
            </a:r>
            <a:r>
              <a:rPr lang="en-US" dirty="0" smtClean="0"/>
              <a:t>  </a:t>
            </a:r>
            <a:r>
              <a:rPr lang="en-US" dirty="0" smtClean="0">
                <a:latin typeface="Helvetica Neue"/>
                <a:cs typeface="Helvetica Neue"/>
              </a:rPr>
              <a:t>Pamela </a:t>
            </a:r>
            <a:r>
              <a:rPr lang="en-US" dirty="0" err="1" smtClean="0">
                <a:latin typeface="Helvetica Neue"/>
                <a:cs typeface="Helvetica Neue"/>
              </a:rPr>
              <a:t>Duffus</a:t>
            </a:r>
            <a:r>
              <a:rPr lang="en-US" dirty="0" smtClean="0">
                <a:latin typeface="Helvetica Neue"/>
                <a:cs typeface="Helvetica Neue"/>
              </a:rPr>
              <a:t> &amp; Ariel Rudin  </a:t>
            </a:r>
            <a:r>
              <a:rPr lang="en-US" dirty="0" smtClean="0">
                <a:latin typeface="Wingdings"/>
              </a:rPr>
              <a:t>w</a:t>
            </a:r>
            <a:r>
              <a:rPr lang="en-US" dirty="0" smtClean="0"/>
              <a:t>   </a:t>
            </a:r>
            <a:r>
              <a:rPr lang="en-US" dirty="0" err="1" smtClean="0">
                <a:latin typeface="Helvetica Neue"/>
                <a:cs typeface="Helvetica Neue"/>
              </a:rPr>
              <a:t>wwrsdart.wix.com</a:t>
            </a:r>
            <a:r>
              <a:rPr lang="en-US" dirty="0" smtClean="0">
                <a:latin typeface="Helvetica Neue"/>
                <a:cs typeface="Helvetica Neue"/>
              </a:rPr>
              <a:t>/critique</a:t>
            </a:r>
            <a:endParaRPr lang="en-US" dirty="0">
              <a:latin typeface="Helvetica Neue"/>
              <a:cs typeface="Helvetica Neue"/>
            </a:endParaRPr>
          </a:p>
        </p:txBody>
      </p:sp>
      <p:sp>
        <p:nvSpPr>
          <p:cNvPr id="6" name="Content Placeholder 1"/>
          <p:cNvSpPr>
            <a:spLocks noGrp="1"/>
          </p:cNvSpPr>
          <p:nvPr>
            <p:ph sz="half" idx="1"/>
          </p:nvPr>
        </p:nvSpPr>
        <p:spPr>
          <a:xfrm>
            <a:off x="305470" y="890579"/>
            <a:ext cx="4181863" cy="5062115"/>
          </a:xfrm>
        </p:spPr>
        <p:txBody>
          <a:bodyPr>
            <a:normAutofit lnSpcReduction="10000"/>
          </a:bodyPr>
          <a:lstStyle/>
          <a:p>
            <a:pPr marL="0" indent="0" algn="ctr">
              <a:lnSpc>
                <a:spcPct val="110000"/>
              </a:lnSpc>
            </a:pPr>
            <a:r>
              <a:rPr lang="en-US" sz="2400" dirty="0" smtClean="0">
                <a:latin typeface="Helvetica Neue"/>
                <a:cs typeface="Helvetica Neue"/>
              </a:rPr>
              <a:t>DO </a:t>
            </a:r>
            <a:r>
              <a:rPr lang="en-US" sz="2400" dirty="0">
                <a:latin typeface="Helvetica Neue"/>
                <a:cs typeface="Helvetica Neue"/>
              </a:rPr>
              <a:t>NOW</a:t>
            </a:r>
            <a:endParaRPr lang="en-US" sz="2600" b="0" dirty="0" smtClean="0">
              <a:latin typeface="Helvetica Neue"/>
              <a:cs typeface="Helvetica Neue"/>
            </a:endParaRPr>
          </a:p>
          <a:p>
            <a:pPr marL="457200" indent="-457200">
              <a:lnSpc>
                <a:spcPct val="110000"/>
              </a:lnSpc>
              <a:buFont typeface="+mj-lt"/>
              <a:buAutoNum type="arabicPeriod"/>
            </a:pPr>
            <a:r>
              <a:rPr lang="en-US" sz="2400" b="0" dirty="0" smtClean="0">
                <a:latin typeface="Helvetica Neue"/>
                <a:cs typeface="Helvetica Neue"/>
              </a:rPr>
              <a:t>Find someone with a different color post-it. </a:t>
            </a:r>
            <a:endParaRPr lang="en-US" sz="2400" b="0" dirty="0">
              <a:latin typeface="Helvetica Neue"/>
              <a:cs typeface="Helvetica Neue"/>
            </a:endParaRPr>
          </a:p>
          <a:p>
            <a:pPr marL="457200" indent="-457200">
              <a:lnSpc>
                <a:spcPct val="110000"/>
              </a:lnSpc>
              <a:buFont typeface="+mj-lt"/>
              <a:buAutoNum type="arabicPeriod"/>
            </a:pPr>
            <a:r>
              <a:rPr lang="en-US" sz="2400" b="0" dirty="0" smtClean="0">
                <a:latin typeface="Helvetica Neue"/>
                <a:cs typeface="Helvetica Neue"/>
              </a:rPr>
              <a:t>Use the two words to create a sentence analyzing Picasso’s painting.  </a:t>
            </a:r>
          </a:p>
          <a:p>
            <a:pPr marL="0" indent="0" algn="r">
              <a:lnSpc>
                <a:spcPct val="50000"/>
              </a:lnSpc>
            </a:pPr>
            <a:endParaRPr lang="en-US" sz="1400" dirty="0" smtClean="0">
              <a:solidFill>
                <a:schemeClr val="accent2"/>
              </a:solidFill>
            </a:endParaRPr>
          </a:p>
          <a:p>
            <a:pPr marL="0" indent="0" algn="r">
              <a:lnSpc>
                <a:spcPct val="50000"/>
              </a:lnSpc>
            </a:pPr>
            <a:endParaRPr lang="en-US" sz="1400" dirty="0">
              <a:solidFill>
                <a:schemeClr val="accent2"/>
              </a:solidFill>
            </a:endParaRPr>
          </a:p>
          <a:p>
            <a:pPr marL="0" indent="0" algn="r">
              <a:lnSpc>
                <a:spcPct val="50000"/>
              </a:lnSpc>
            </a:pPr>
            <a:endParaRPr lang="en-US" sz="1400" dirty="0" smtClean="0">
              <a:solidFill>
                <a:schemeClr val="accent2"/>
              </a:solidFill>
            </a:endParaRPr>
          </a:p>
          <a:p>
            <a:pPr marL="0" indent="0" algn="r">
              <a:lnSpc>
                <a:spcPct val="50000"/>
              </a:lnSpc>
            </a:pPr>
            <a:endParaRPr lang="en-US" sz="1400" dirty="0">
              <a:solidFill>
                <a:srgbClr val="000000"/>
              </a:solidFill>
            </a:endParaRPr>
          </a:p>
          <a:p>
            <a:pPr marL="0" indent="0" algn="r">
              <a:lnSpc>
                <a:spcPct val="50000"/>
              </a:lnSpc>
            </a:pPr>
            <a:endParaRPr lang="en-US" sz="1200" dirty="0" smtClean="0">
              <a:solidFill>
                <a:srgbClr val="000000"/>
              </a:solidFill>
            </a:endParaRPr>
          </a:p>
          <a:p>
            <a:pPr marL="0" indent="0" algn="r">
              <a:lnSpc>
                <a:spcPct val="50000"/>
              </a:lnSpc>
            </a:pPr>
            <a:endParaRPr lang="en-US" sz="1200" dirty="0">
              <a:solidFill>
                <a:srgbClr val="000000"/>
              </a:solidFill>
            </a:endParaRPr>
          </a:p>
          <a:p>
            <a:pPr marL="0" indent="0" algn="r">
              <a:lnSpc>
                <a:spcPct val="50000"/>
              </a:lnSpc>
            </a:pPr>
            <a:endParaRPr lang="en-US" sz="1200" dirty="0" smtClean="0">
              <a:solidFill>
                <a:srgbClr val="000000"/>
              </a:solidFill>
            </a:endParaRPr>
          </a:p>
          <a:p>
            <a:pPr marL="0" indent="0" algn="r">
              <a:lnSpc>
                <a:spcPct val="50000"/>
              </a:lnSpc>
            </a:pPr>
            <a:r>
              <a:rPr lang="en-US" sz="1400" dirty="0" smtClean="0">
                <a:solidFill>
                  <a:srgbClr val="000000"/>
                </a:solidFill>
                <a:latin typeface="Helvetica Neue"/>
                <a:cs typeface="Helvetica Neue"/>
              </a:rPr>
              <a:t>Pablo Picasso</a:t>
            </a:r>
            <a:endParaRPr lang="en-US" sz="1400" dirty="0">
              <a:solidFill>
                <a:srgbClr val="000000"/>
              </a:solidFill>
              <a:latin typeface="Helvetica Neue"/>
              <a:cs typeface="Helvetica Neue"/>
            </a:endParaRPr>
          </a:p>
          <a:p>
            <a:pPr marL="0" indent="0" algn="r">
              <a:lnSpc>
                <a:spcPct val="50000"/>
              </a:lnSpc>
            </a:pPr>
            <a:r>
              <a:rPr lang="en-US" sz="1400" b="0" i="1" dirty="0" smtClean="0">
                <a:solidFill>
                  <a:srgbClr val="000000"/>
                </a:solidFill>
                <a:latin typeface="Helvetica Neue"/>
                <a:cs typeface="Helvetica Neue"/>
              </a:rPr>
              <a:t>Woman </a:t>
            </a:r>
            <a:r>
              <a:rPr lang="en-US" sz="1400" b="0" i="1" dirty="0">
                <a:solidFill>
                  <a:srgbClr val="000000"/>
                </a:solidFill>
                <a:latin typeface="Helvetica Neue"/>
                <a:cs typeface="Helvetica Neue"/>
              </a:rPr>
              <a:t>Sitting in an </a:t>
            </a:r>
            <a:r>
              <a:rPr lang="en-US" sz="1400" b="0" i="1" dirty="0" smtClean="0">
                <a:solidFill>
                  <a:srgbClr val="000000"/>
                </a:solidFill>
                <a:latin typeface="Helvetica Neue"/>
                <a:cs typeface="Helvetica Neue"/>
              </a:rPr>
              <a:t>Armchair</a:t>
            </a:r>
            <a:endParaRPr lang="en-US" sz="1400" b="0" dirty="0">
              <a:solidFill>
                <a:srgbClr val="000000"/>
              </a:solidFill>
              <a:latin typeface="Helvetica Neue"/>
              <a:cs typeface="Helvetica Neue"/>
            </a:endParaRPr>
          </a:p>
          <a:p>
            <a:pPr marL="0" indent="0" algn="r">
              <a:lnSpc>
                <a:spcPct val="50000"/>
              </a:lnSpc>
            </a:pPr>
            <a:r>
              <a:rPr lang="en-US" sz="1400" b="0" dirty="0" smtClean="0">
                <a:solidFill>
                  <a:srgbClr val="000000"/>
                </a:solidFill>
                <a:latin typeface="Helvetica Neue"/>
                <a:cs typeface="Helvetica Neue"/>
              </a:rPr>
              <a:t>1941</a:t>
            </a:r>
            <a:endParaRPr lang="en-US" sz="1400" b="0" dirty="0">
              <a:solidFill>
                <a:srgbClr val="000000"/>
              </a:solidFill>
              <a:latin typeface="Helvetica Neue"/>
              <a:cs typeface="Helvetica Neue"/>
            </a:endParaRPr>
          </a:p>
          <a:p>
            <a:pPr marL="0" indent="0" algn="r">
              <a:lnSpc>
                <a:spcPct val="50000"/>
              </a:lnSpc>
            </a:pPr>
            <a:r>
              <a:rPr lang="en-US" sz="1400" b="0" dirty="0" smtClean="0">
                <a:solidFill>
                  <a:srgbClr val="000000"/>
                </a:solidFill>
                <a:latin typeface="Helvetica Neue"/>
                <a:cs typeface="Helvetica Neue"/>
              </a:rPr>
              <a:t>Oil on Canvas</a:t>
            </a:r>
          </a:p>
          <a:p>
            <a:pPr marL="0" indent="0" algn="r">
              <a:lnSpc>
                <a:spcPct val="50000"/>
              </a:lnSpc>
            </a:pPr>
            <a:r>
              <a:rPr lang="en-US" sz="1100" b="0" i="1" dirty="0">
                <a:solidFill>
                  <a:srgbClr val="000000"/>
                </a:solidFill>
                <a:latin typeface="Helvetica Neue"/>
                <a:cs typeface="Helvetica Neue"/>
              </a:rPr>
              <a:t>Image retrieved on March 2, 2015 from </a:t>
            </a:r>
            <a:r>
              <a:rPr lang="en-US" sz="1100" b="0" i="1" dirty="0" err="1" smtClean="0">
                <a:solidFill>
                  <a:srgbClr val="000000"/>
                </a:solidFill>
                <a:latin typeface="Helvetica Neue"/>
                <a:cs typeface="Helvetica Neue"/>
                <a:hlinkClick r:id="rId3"/>
              </a:rPr>
              <a:t>artchive.com</a:t>
            </a:r>
            <a:endParaRPr lang="en-US" sz="1100" b="0" i="1" dirty="0">
              <a:solidFill>
                <a:srgbClr val="000000"/>
              </a:solidFill>
              <a:latin typeface="Helvetica Neue"/>
              <a:cs typeface="Helvetica Neue"/>
            </a:endParaRPr>
          </a:p>
          <a:p>
            <a:pPr marL="0" indent="0" algn="r">
              <a:lnSpc>
                <a:spcPct val="50000"/>
              </a:lnSpc>
            </a:pPr>
            <a:endParaRPr lang="en-US" sz="1200" dirty="0" smtClean="0">
              <a:solidFill>
                <a:srgbClr val="000000"/>
              </a:solidFill>
            </a:endParaRPr>
          </a:p>
          <a:p>
            <a:pPr marL="0" indent="0">
              <a:lnSpc>
                <a:spcPct val="90000"/>
              </a:lnSpc>
            </a:pPr>
            <a:endParaRPr lang="en-US" sz="2400" b="0" dirty="0">
              <a:solidFill>
                <a:schemeClr val="accent2"/>
              </a:solidFill>
              <a:latin typeface="Helvetica Neue"/>
              <a:cs typeface="Helvetica Neue"/>
            </a:endParaRPr>
          </a:p>
        </p:txBody>
      </p:sp>
      <p:sp>
        <p:nvSpPr>
          <p:cNvPr id="7" name="Title 3"/>
          <p:cNvSpPr>
            <a:spLocks noGrp="1"/>
          </p:cNvSpPr>
          <p:nvPr>
            <p:ph type="title"/>
          </p:nvPr>
        </p:nvSpPr>
        <p:spPr>
          <a:xfrm>
            <a:off x="822960" y="167340"/>
            <a:ext cx="7520940" cy="548640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Helvetica Neue"/>
                <a:cs typeface="Helvetica Neue"/>
              </a:rPr>
              <a:t>Clarifying the critiquing process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4176" y="881172"/>
            <a:ext cx="3978270" cy="4980431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321696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22960" y="167340"/>
            <a:ext cx="7520940" cy="548640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Helvetica Neue"/>
                <a:cs typeface="Helvetica Neue"/>
              </a:rPr>
              <a:t>DESCRIBE</a:t>
            </a:r>
            <a:r>
              <a:rPr lang="en-US" b="1" dirty="0">
                <a:solidFill>
                  <a:srgbClr val="FF0000"/>
                </a:solidFill>
                <a:latin typeface="Helvetica Neue"/>
                <a:cs typeface="Helvetica Neue"/>
              </a:rPr>
              <a:t>/</a:t>
            </a:r>
            <a:r>
              <a:rPr lang="en-US" b="1" dirty="0" smtClean="0">
                <a:solidFill>
                  <a:srgbClr val="FF0000"/>
                </a:solidFill>
                <a:latin typeface="Helvetica Neue"/>
                <a:cs typeface="Helvetica Neue"/>
              </a:rPr>
              <a:t>ANALYZE (CONT.)</a:t>
            </a:r>
            <a:endParaRPr lang="en-US" b="1" dirty="0">
              <a:solidFill>
                <a:srgbClr val="FF0000"/>
              </a:solidFill>
              <a:latin typeface="Helvetica Neue"/>
              <a:cs typeface="Helvetica Neue"/>
            </a:endParaRPr>
          </a:p>
        </p:txBody>
      </p:sp>
      <p:pic>
        <p:nvPicPr>
          <p:cNvPr id="7" name="Picture 6" descr="DrawDescribeDraw1A.jpe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8218" y="1057063"/>
            <a:ext cx="3088997" cy="30648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348218" y="4217788"/>
            <a:ext cx="2727222" cy="372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Helvetica Neue"/>
                <a:cs typeface="Helvetica Neue"/>
              </a:rPr>
              <a:t>DRAWING 1</a:t>
            </a:r>
            <a:endParaRPr lang="en-US" b="1" dirty="0">
              <a:latin typeface="Helvetica Neue"/>
              <a:cs typeface="Helvetica Neue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621386" y="923534"/>
            <a:ext cx="523860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Helvetica Neue"/>
                <a:cs typeface="Helvetica Neue"/>
              </a:rPr>
              <a:t>WRITTEN DESCRIPTION</a:t>
            </a:r>
            <a:endParaRPr lang="en-US" sz="2400" b="1" dirty="0">
              <a:latin typeface="Helvetica Neue"/>
              <a:cs typeface="Helvetica Neue"/>
            </a:endParaRPr>
          </a:p>
          <a:p>
            <a:pPr marL="342900" indent="-342900">
              <a:buFont typeface="Arial"/>
              <a:buChar char="•"/>
            </a:pPr>
            <a:r>
              <a:rPr lang="en-US" sz="2400" dirty="0" smtClean="0">
                <a:latin typeface="Helvetica Neue"/>
                <a:cs typeface="Helvetica Neue"/>
              </a:rPr>
              <a:t>In </a:t>
            </a:r>
            <a:r>
              <a:rPr lang="en-US" sz="2400" dirty="0">
                <a:latin typeface="Helvetica Neue"/>
                <a:cs typeface="Helvetica Neue"/>
              </a:rPr>
              <a:t>the center of the paper is an organic star like shape. </a:t>
            </a:r>
            <a:endParaRPr lang="en-US" sz="2400" dirty="0" smtClean="0">
              <a:latin typeface="Helvetica Neue"/>
              <a:cs typeface="Helvetica Neue"/>
            </a:endParaRPr>
          </a:p>
          <a:p>
            <a:pPr marL="342900" indent="-342900">
              <a:buFont typeface="Arial"/>
              <a:buChar char="•"/>
            </a:pPr>
            <a:r>
              <a:rPr lang="en-US" sz="2400" dirty="0" smtClean="0">
                <a:latin typeface="Helvetica Neue"/>
                <a:cs typeface="Helvetica Neue"/>
              </a:rPr>
              <a:t>It </a:t>
            </a:r>
            <a:r>
              <a:rPr lang="en-US" sz="2400" dirty="0">
                <a:latin typeface="Helvetica Neue"/>
                <a:cs typeface="Helvetica Neue"/>
              </a:rPr>
              <a:t>has 13 sides. </a:t>
            </a:r>
            <a:endParaRPr lang="en-US" sz="2400" dirty="0" smtClean="0">
              <a:latin typeface="Helvetica Neue"/>
              <a:cs typeface="Helvetica Neue"/>
            </a:endParaRPr>
          </a:p>
          <a:p>
            <a:pPr marL="342900" indent="-342900">
              <a:buFont typeface="Arial"/>
              <a:buChar char="•"/>
            </a:pPr>
            <a:r>
              <a:rPr lang="en-US" sz="2400" dirty="0" smtClean="0">
                <a:latin typeface="Helvetica Neue"/>
                <a:cs typeface="Helvetica Neue"/>
              </a:rPr>
              <a:t>Inside </a:t>
            </a:r>
            <a:r>
              <a:rPr lang="en-US" sz="2400" dirty="0">
                <a:latin typeface="Helvetica Neue"/>
                <a:cs typeface="Helvetica Neue"/>
              </a:rPr>
              <a:t>the shape are circles and triangles that </a:t>
            </a:r>
            <a:r>
              <a:rPr lang="en-US" sz="2400" dirty="0" smtClean="0">
                <a:latin typeface="Helvetica Neue"/>
                <a:cs typeface="Helvetica Neue"/>
              </a:rPr>
              <a:t>overlap.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>
                <a:latin typeface="Helvetica Neue"/>
                <a:cs typeface="Helvetica Neue"/>
              </a:rPr>
              <a:t>The star like shape is colored in a pinkish red</a:t>
            </a:r>
            <a:r>
              <a:rPr lang="en-US" sz="2400" dirty="0" smtClean="0">
                <a:latin typeface="Helvetica Neue"/>
                <a:cs typeface="Helvetica Neue"/>
              </a:rPr>
              <a:t>.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>
                <a:latin typeface="Helvetica Neue"/>
                <a:cs typeface="Helvetica Neue"/>
              </a:rPr>
              <a:t>Where the </a:t>
            </a:r>
            <a:r>
              <a:rPr lang="en-US" sz="2400" dirty="0" smtClean="0">
                <a:latin typeface="Helvetica Neue"/>
                <a:cs typeface="Helvetica Neue"/>
              </a:rPr>
              <a:t>shapes overlap </a:t>
            </a:r>
            <a:r>
              <a:rPr lang="en-US" sz="2400" dirty="0">
                <a:latin typeface="Helvetica Neue"/>
                <a:cs typeface="Helvetica Neue"/>
              </a:rPr>
              <a:t>they are colored black</a:t>
            </a:r>
            <a:r>
              <a:rPr lang="en-US" sz="2400" dirty="0" smtClean="0">
                <a:latin typeface="Helvetica Neue"/>
                <a:cs typeface="Helvetica Neue"/>
              </a:rPr>
              <a:t>.</a:t>
            </a:r>
            <a:r>
              <a:rPr lang="en-US" dirty="0" smtClean="0">
                <a:latin typeface="Helvetica Neue"/>
                <a:cs typeface="Helvetica Neue"/>
              </a:rPr>
              <a:t> </a:t>
            </a:r>
            <a:endParaRPr lang="en-US" dirty="0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012004" y="6366185"/>
            <a:ext cx="7229911" cy="274320"/>
          </a:xfrm>
        </p:spPr>
        <p:txBody>
          <a:bodyPr/>
          <a:lstStyle/>
          <a:p>
            <a:r>
              <a:rPr lang="en-US" dirty="0" smtClean="0">
                <a:latin typeface="Helvetica Neue"/>
                <a:cs typeface="Helvetica Neue"/>
              </a:rPr>
              <a:t>Clarifying the Critiquing Process  </a:t>
            </a:r>
            <a:r>
              <a:rPr lang="en-US" dirty="0" smtClean="0">
                <a:latin typeface="Wingdings"/>
              </a:rPr>
              <a:t>w</a:t>
            </a:r>
            <a:r>
              <a:rPr lang="en-US" dirty="0" smtClean="0"/>
              <a:t>  </a:t>
            </a:r>
            <a:r>
              <a:rPr lang="en-US" dirty="0" smtClean="0">
                <a:latin typeface="Helvetica Neue"/>
                <a:cs typeface="Helvetica Neue"/>
              </a:rPr>
              <a:t>Pamela </a:t>
            </a:r>
            <a:r>
              <a:rPr lang="en-US" dirty="0" err="1" smtClean="0">
                <a:latin typeface="Helvetica Neue"/>
                <a:cs typeface="Helvetica Neue"/>
              </a:rPr>
              <a:t>Duffus</a:t>
            </a:r>
            <a:r>
              <a:rPr lang="en-US" dirty="0" smtClean="0">
                <a:latin typeface="Helvetica Neue"/>
                <a:cs typeface="Helvetica Neue"/>
              </a:rPr>
              <a:t> &amp; Ariel Rudin  </a:t>
            </a:r>
            <a:r>
              <a:rPr lang="en-US" dirty="0" smtClean="0">
                <a:latin typeface="Wingdings"/>
              </a:rPr>
              <a:t>w</a:t>
            </a:r>
            <a:r>
              <a:rPr lang="en-US" dirty="0" smtClean="0"/>
              <a:t>   </a:t>
            </a:r>
            <a:r>
              <a:rPr lang="en-US" dirty="0" err="1" smtClean="0">
                <a:latin typeface="Helvetica Neue"/>
                <a:cs typeface="Helvetica Neue"/>
              </a:rPr>
              <a:t>wwrsdart.wix.com</a:t>
            </a:r>
            <a:r>
              <a:rPr lang="en-US" dirty="0" smtClean="0">
                <a:latin typeface="Helvetica Neue"/>
                <a:cs typeface="Helvetica Neue"/>
              </a:rPr>
              <a:t>/critique</a:t>
            </a:r>
            <a:endParaRPr lang="en-US" dirty="0">
              <a:latin typeface="Helvetica Neue"/>
              <a:cs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9726380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22960" y="6366185"/>
            <a:ext cx="7418955" cy="274320"/>
          </a:xfrm>
        </p:spPr>
        <p:txBody>
          <a:bodyPr/>
          <a:lstStyle/>
          <a:p>
            <a:r>
              <a:rPr lang="en-US" dirty="0">
                <a:latin typeface="Helvetica Neue"/>
                <a:cs typeface="Helvetica Neue"/>
              </a:rPr>
              <a:t>Clarifying the Critiquing Process  </a:t>
            </a:r>
            <a:r>
              <a:rPr lang="en-US" dirty="0">
                <a:latin typeface="Wingdings"/>
              </a:rPr>
              <a:t>w</a:t>
            </a:r>
            <a:r>
              <a:rPr lang="en-US" dirty="0"/>
              <a:t>  </a:t>
            </a:r>
            <a:r>
              <a:rPr lang="en-US" dirty="0">
                <a:latin typeface="Helvetica Neue"/>
                <a:cs typeface="Helvetica Neue"/>
              </a:rPr>
              <a:t>Pamela </a:t>
            </a:r>
            <a:r>
              <a:rPr lang="en-US" dirty="0" err="1">
                <a:latin typeface="Helvetica Neue"/>
                <a:cs typeface="Helvetica Neue"/>
              </a:rPr>
              <a:t>Duffus</a:t>
            </a:r>
            <a:r>
              <a:rPr lang="en-US" dirty="0">
                <a:latin typeface="Helvetica Neue"/>
                <a:cs typeface="Helvetica Neue"/>
              </a:rPr>
              <a:t> &amp; Ariel </a:t>
            </a:r>
            <a:r>
              <a:rPr lang="en-US" dirty="0" err="1">
                <a:latin typeface="Helvetica Neue"/>
                <a:cs typeface="Helvetica Neue"/>
              </a:rPr>
              <a:t>Rudin</a:t>
            </a:r>
            <a:r>
              <a:rPr lang="en-US" dirty="0">
                <a:latin typeface="Helvetica Neue"/>
                <a:cs typeface="Helvetica Neue"/>
              </a:rPr>
              <a:t>  </a:t>
            </a:r>
            <a:r>
              <a:rPr lang="en-US" dirty="0">
                <a:latin typeface="Wingdings"/>
              </a:rPr>
              <a:t>w</a:t>
            </a:r>
            <a:r>
              <a:rPr lang="en-US" dirty="0"/>
              <a:t>   </a:t>
            </a:r>
            <a:r>
              <a:rPr lang="en-US" dirty="0" err="1">
                <a:latin typeface="Helvetica Neue"/>
                <a:cs typeface="Helvetica Neue"/>
              </a:rPr>
              <a:t>wwrsdart.wix.com</a:t>
            </a:r>
            <a:r>
              <a:rPr lang="en-US" dirty="0">
                <a:latin typeface="Helvetica Neue"/>
                <a:cs typeface="Helvetica Neue"/>
              </a:rPr>
              <a:t>/critique</a:t>
            </a:r>
          </a:p>
        </p:txBody>
      </p:sp>
      <p:sp>
        <p:nvSpPr>
          <p:cNvPr id="6" name="Title 3"/>
          <p:cNvSpPr>
            <a:spLocks noGrp="1"/>
          </p:cNvSpPr>
          <p:nvPr>
            <p:ph type="title"/>
          </p:nvPr>
        </p:nvSpPr>
        <p:spPr>
          <a:xfrm>
            <a:off x="822960" y="167340"/>
            <a:ext cx="7520940" cy="548640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Helvetica Neue"/>
                <a:cs typeface="Helvetica Neue"/>
              </a:rPr>
              <a:t>DESCRIBE</a:t>
            </a:r>
            <a:r>
              <a:rPr lang="en-US" b="1" dirty="0">
                <a:solidFill>
                  <a:srgbClr val="FF0000"/>
                </a:solidFill>
                <a:latin typeface="Helvetica Neue"/>
                <a:cs typeface="Helvetica Neue"/>
              </a:rPr>
              <a:t>/ANALYZE (CONT.)</a:t>
            </a:r>
          </a:p>
        </p:txBody>
      </p:sp>
      <p:pic>
        <p:nvPicPr>
          <p:cNvPr id="7" name="Picture 6" descr="DrawDescribeDraw1A.jpe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2959" y="1097279"/>
            <a:ext cx="3455988" cy="3429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822959" y="4624188"/>
            <a:ext cx="34559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Helvetica Neue"/>
                <a:cs typeface="Helvetica Neue"/>
              </a:rPr>
              <a:t>DRAWING 1</a:t>
            </a:r>
            <a:endParaRPr lang="en-US" sz="2400" b="1" dirty="0">
              <a:latin typeface="Helvetica Neue"/>
              <a:cs typeface="Helvetica Neue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00017" y="4623048"/>
            <a:ext cx="3429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Helvetica Neue"/>
                <a:cs typeface="Helvetica Neue"/>
              </a:rPr>
              <a:t>DRAWING 2</a:t>
            </a:r>
            <a:endParaRPr lang="en-US" sz="2400" b="1" dirty="0">
              <a:latin typeface="Helvetica Neue"/>
              <a:cs typeface="Helvetica Neue"/>
            </a:endParaRPr>
          </a:p>
        </p:txBody>
      </p:sp>
      <p:pic>
        <p:nvPicPr>
          <p:cNvPr id="10" name="Picture 9" descr="DrawDescribeDraw1B.jpe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00017" y="1097280"/>
            <a:ext cx="3429000" cy="3429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353634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22960" y="167340"/>
            <a:ext cx="7520940" cy="548640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Helvetica Neue"/>
                <a:cs typeface="Helvetica Neue"/>
              </a:rPr>
              <a:t>DESCRIBE</a:t>
            </a:r>
            <a:r>
              <a:rPr lang="en-US" b="1" dirty="0">
                <a:solidFill>
                  <a:srgbClr val="FF0000"/>
                </a:solidFill>
                <a:latin typeface="Helvetica Neue"/>
                <a:cs typeface="Helvetica Neue"/>
              </a:rPr>
              <a:t>/ANALYZE (CONT.)</a:t>
            </a:r>
            <a:endParaRPr lang="en-US" b="1" dirty="0">
              <a:latin typeface="Helvetica Neue"/>
              <a:cs typeface="Helvetica Neue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48996" y="4385443"/>
            <a:ext cx="2727222" cy="372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Helvetica Neue"/>
                <a:cs typeface="Helvetica Neue"/>
              </a:rPr>
              <a:t>DRAWING 1</a:t>
            </a:r>
            <a:endParaRPr lang="en-US" b="1" dirty="0">
              <a:latin typeface="Helvetica Neue"/>
              <a:cs typeface="Helvetica Neue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824569" y="925416"/>
            <a:ext cx="4963832" cy="5570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Helvetica Neue"/>
                <a:cs typeface="Helvetica Neue"/>
              </a:rPr>
              <a:t>WRITTEN DESCRIPTION</a:t>
            </a:r>
            <a:endParaRPr lang="en-US" sz="2000" dirty="0">
              <a:latin typeface="Helvetica Neue"/>
              <a:cs typeface="Helvetica Neue"/>
            </a:endParaRPr>
          </a:p>
          <a:p>
            <a:pPr marL="342900" indent="-342900">
              <a:buFont typeface="Arial"/>
              <a:buChar char="•"/>
            </a:pPr>
            <a:r>
              <a:rPr lang="en-US" sz="2400" dirty="0" smtClean="0">
                <a:latin typeface="Helvetica Neue"/>
                <a:cs typeface="Helvetica Neue"/>
              </a:rPr>
              <a:t>There </a:t>
            </a:r>
            <a:r>
              <a:rPr lang="en-US" sz="2400" dirty="0">
                <a:latin typeface="Helvetica Neue"/>
                <a:cs typeface="Helvetica Neue"/>
              </a:rPr>
              <a:t>are five lines starting from the left corner going across diagonally, but never </a:t>
            </a:r>
            <a:r>
              <a:rPr lang="en-US" sz="2400" dirty="0" smtClean="0">
                <a:latin typeface="Helvetica Neue"/>
                <a:cs typeface="Helvetica Neue"/>
              </a:rPr>
              <a:t>touch.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>
                <a:latin typeface="Helvetica Neue"/>
                <a:cs typeface="Helvetica Neue"/>
              </a:rPr>
              <a:t>Starting </a:t>
            </a:r>
            <a:r>
              <a:rPr lang="en-US" sz="2400" dirty="0">
                <a:latin typeface="Helvetica Neue"/>
                <a:cs typeface="Helvetica Neue"/>
              </a:rPr>
              <a:t>from the right side, on a somewhat diagonal, there are 4 lines that cross each </a:t>
            </a:r>
            <a:r>
              <a:rPr lang="en-US" sz="2400" dirty="0" smtClean="0">
                <a:latin typeface="Helvetica Neue"/>
                <a:cs typeface="Helvetica Neue"/>
              </a:rPr>
              <a:t>other. </a:t>
            </a:r>
            <a:endParaRPr lang="en-US" sz="2400" dirty="0" smtClean="0">
              <a:latin typeface="Helvetica Neue"/>
              <a:cs typeface="Helvetica Neue"/>
            </a:endParaRPr>
          </a:p>
          <a:p>
            <a:pPr marL="342900" indent="-342900">
              <a:buFont typeface="Arial"/>
              <a:buChar char="•"/>
            </a:pPr>
            <a:r>
              <a:rPr lang="en-US" sz="2400" dirty="0" smtClean="0">
                <a:latin typeface="Helvetica Neue"/>
                <a:cs typeface="Helvetica Neue"/>
              </a:rPr>
              <a:t>In </a:t>
            </a:r>
            <a:r>
              <a:rPr lang="en-US" sz="2400" dirty="0">
                <a:latin typeface="Helvetica Neue"/>
                <a:cs typeface="Helvetica Neue"/>
              </a:rPr>
              <a:t>each </a:t>
            </a:r>
            <a:r>
              <a:rPr lang="en-US" sz="2400" dirty="0" smtClean="0">
                <a:latin typeface="Helvetica Neue"/>
                <a:cs typeface="Helvetica Neue"/>
              </a:rPr>
              <a:t>shape, </a:t>
            </a:r>
            <a:r>
              <a:rPr lang="en-US" sz="2400" dirty="0">
                <a:latin typeface="Helvetica Neue"/>
                <a:cs typeface="Helvetica Neue"/>
              </a:rPr>
              <a:t>there is a rainbow effect occurring starting from the </a:t>
            </a:r>
            <a:r>
              <a:rPr lang="en-US" sz="2400" dirty="0" smtClean="0">
                <a:latin typeface="Helvetica Neue"/>
                <a:cs typeface="Helvetica Neue"/>
              </a:rPr>
              <a:t>corner </a:t>
            </a:r>
            <a:r>
              <a:rPr lang="en-US" sz="2400" dirty="0">
                <a:latin typeface="Helvetica Neue"/>
                <a:cs typeface="Helvetica Neue"/>
              </a:rPr>
              <a:t>of the shapes</a:t>
            </a:r>
            <a:r>
              <a:rPr lang="en-US" sz="2400" dirty="0" smtClean="0">
                <a:latin typeface="Helvetica Neue"/>
                <a:cs typeface="Helvetica Neue"/>
              </a:rPr>
              <a:t>.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>
                <a:latin typeface="Helvetica Neue"/>
                <a:cs typeface="Helvetica Neue"/>
              </a:rPr>
              <a:t>To </a:t>
            </a:r>
            <a:r>
              <a:rPr lang="en-US" sz="2400" dirty="0">
                <a:latin typeface="Helvetica Neue"/>
                <a:cs typeface="Helvetica Neue"/>
              </a:rPr>
              <a:t>create the fading, the artist used a hatching technique. </a:t>
            </a:r>
            <a:endParaRPr lang="en-US" sz="2400" dirty="0" smtClean="0">
              <a:latin typeface="Helvetica Neue"/>
              <a:cs typeface="Helvetica Neue"/>
            </a:endParaRPr>
          </a:p>
          <a:p>
            <a:pPr marL="342900" indent="-342900">
              <a:buFont typeface="Arial"/>
              <a:buChar char="•"/>
            </a:pPr>
            <a:r>
              <a:rPr lang="en-US" sz="2400" dirty="0">
                <a:latin typeface="Helvetica Neue"/>
                <a:cs typeface="Helvetica Neue"/>
              </a:rPr>
              <a:t>T</a:t>
            </a:r>
            <a:r>
              <a:rPr lang="en-US" sz="2400" dirty="0" smtClean="0">
                <a:latin typeface="Helvetica Neue"/>
                <a:cs typeface="Helvetica Neue"/>
              </a:rPr>
              <a:t>here </a:t>
            </a:r>
            <a:r>
              <a:rPr lang="en-US" sz="2400" dirty="0">
                <a:latin typeface="Helvetica Neue"/>
                <a:cs typeface="Helvetica Neue"/>
              </a:rPr>
              <a:t>are half circles with dots in it.</a:t>
            </a:r>
          </a:p>
          <a:p>
            <a:endParaRPr lang="en-US" sz="2400" dirty="0"/>
          </a:p>
        </p:txBody>
      </p:sp>
      <p:pic>
        <p:nvPicPr>
          <p:cNvPr id="5" name="Picture 4" descr="DrawDescribeDraw3A.jpe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248997" y="1048934"/>
            <a:ext cx="3395979" cy="32741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012004" y="6366185"/>
            <a:ext cx="7229911" cy="274320"/>
          </a:xfrm>
        </p:spPr>
        <p:txBody>
          <a:bodyPr/>
          <a:lstStyle/>
          <a:p>
            <a:r>
              <a:rPr lang="en-US" dirty="0" smtClean="0">
                <a:latin typeface="Helvetica Neue"/>
                <a:cs typeface="Helvetica Neue"/>
              </a:rPr>
              <a:t>Clarifying the Critiquing Process  </a:t>
            </a:r>
            <a:r>
              <a:rPr lang="en-US" dirty="0" smtClean="0">
                <a:latin typeface="Wingdings"/>
              </a:rPr>
              <a:t>w</a:t>
            </a:r>
            <a:r>
              <a:rPr lang="en-US" dirty="0" smtClean="0"/>
              <a:t>  </a:t>
            </a:r>
            <a:r>
              <a:rPr lang="en-US" dirty="0" smtClean="0">
                <a:latin typeface="Helvetica Neue"/>
                <a:cs typeface="Helvetica Neue"/>
              </a:rPr>
              <a:t>Pamela </a:t>
            </a:r>
            <a:r>
              <a:rPr lang="en-US" dirty="0" err="1" smtClean="0">
                <a:latin typeface="Helvetica Neue"/>
                <a:cs typeface="Helvetica Neue"/>
              </a:rPr>
              <a:t>Duffus</a:t>
            </a:r>
            <a:r>
              <a:rPr lang="en-US" dirty="0" smtClean="0">
                <a:latin typeface="Helvetica Neue"/>
                <a:cs typeface="Helvetica Neue"/>
              </a:rPr>
              <a:t> &amp; Ariel Rudin  </a:t>
            </a:r>
            <a:r>
              <a:rPr lang="en-US" dirty="0" smtClean="0">
                <a:latin typeface="Wingdings"/>
              </a:rPr>
              <a:t>w</a:t>
            </a:r>
            <a:r>
              <a:rPr lang="en-US" dirty="0" smtClean="0"/>
              <a:t>   </a:t>
            </a:r>
            <a:r>
              <a:rPr lang="en-US" dirty="0" err="1" smtClean="0">
                <a:latin typeface="Helvetica Neue"/>
                <a:cs typeface="Helvetica Neue"/>
              </a:rPr>
              <a:t>wwrsdart.wix.com</a:t>
            </a:r>
            <a:r>
              <a:rPr lang="en-US" dirty="0" smtClean="0">
                <a:latin typeface="Helvetica Neue"/>
                <a:cs typeface="Helvetica Neue"/>
              </a:rPr>
              <a:t>/critique</a:t>
            </a:r>
            <a:endParaRPr lang="en-US" dirty="0">
              <a:latin typeface="Helvetica Neue"/>
              <a:cs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5779055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822960" y="6366185"/>
            <a:ext cx="7418955" cy="274320"/>
          </a:xfrm>
        </p:spPr>
        <p:txBody>
          <a:bodyPr/>
          <a:lstStyle/>
          <a:p>
            <a:r>
              <a:rPr lang="en-US" dirty="0">
                <a:latin typeface="Helvetica Neue"/>
                <a:cs typeface="Helvetica Neue"/>
              </a:rPr>
              <a:t>Clarifying the Critiquing Process  </a:t>
            </a:r>
            <a:r>
              <a:rPr lang="en-US" dirty="0">
                <a:latin typeface="Wingdings"/>
              </a:rPr>
              <a:t>w</a:t>
            </a:r>
            <a:r>
              <a:rPr lang="en-US" dirty="0"/>
              <a:t>  </a:t>
            </a:r>
            <a:r>
              <a:rPr lang="en-US" dirty="0">
                <a:latin typeface="Helvetica Neue"/>
                <a:cs typeface="Helvetica Neue"/>
              </a:rPr>
              <a:t>Pamela </a:t>
            </a:r>
            <a:r>
              <a:rPr lang="en-US" dirty="0" err="1">
                <a:latin typeface="Helvetica Neue"/>
                <a:cs typeface="Helvetica Neue"/>
              </a:rPr>
              <a:t>Duffus</a:t>
            </a:r>
            <a:r>
              <a:rPr lang="en-US" dirty="0">
                <a:latin typeface="Helvetica Neue"/>
                <a:cs typeface="Helvetica Neue"/>
              </a:rPr>
              <a:t> &amp; Ariel </a:t>
            </a:r>
            <a:r>
              <a:rPr lang="en-US" dirty="0" err="1">
                <a:latin typeface="Helvetica Neue"/>
                <a:cs typeface="Helvetica Neue"/>
              </a:rPr>
              <a:t>Rudin</a:t>
            </a:r>
            <a:r>
              <a:rPr lang="en-US" dirty="0">
                <a:latin typeface="Helvetica Neue"/>
                <a:cs typeface="Helvetica Neue"/>
              </a:rPr>
              <a:t>  </a:t>
            </a:r>
            <a:r>
              <a:rPr lang="en-US" dirty="0">
                <a:latin typeface="Wingdings"/>
              </a:rPr>
              <a:t>w</a:t>
            </a:r>
            <a:r>
              <a:rPr lang="en-US" dirty="0"/>
              <a:t>   </a:t>
            </a:r>
            <a:r>
              <a:rPr lang="en-US" dirty="0" err="1">
                <a:latin typeface="Helvetica Neue"/>
                <a:cs typeface="Helvetica Neue"/>
              </a:rPr>
              <a:t>wwrsdart.wix.com</a:t>
            </a:r>
            <a:r>
              <a:rPr lang="en-US" dirty="0">
                <a:latin typeface="Helvetica Neue"/>
                <a:cs typeface="Helvetica Neue"/>
              </a:rPr>
              <a:t>/critique</a:t>
            </a:r>
          </a:p>
        </p:txBody>
      </p:sp>
      <p:sp>
        <p:nvSpPr>
          <p:cNvPr id="3" name="Title 3"/>
          <p:cNvSpPr txBox="1">
            <a:spLocks/>
          </p:cNvSpPr>
          <p:nvPr/>
        </p:nvSpPr>
        <p:spPr>
          <a:xfrm>
            <a:off x="822960" y="167340"/>
            <a:ext cx="7520940" cy="5486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 smtClean="0">
                <a:solidFill>
                  <a:srgbClr val="FF0000"/>
                </a:solidFill>
                <a:latin typeface="Helvetica Neue"/>
                <a:cs typeface="Helvetica Neue"/>
              </a:rPr>
              <a:t>DESCRIBE</a:t>
            </a:r>
            <a:r>
              <a:rPr lang="en-US" b="1" dirty="0">
                <a:solidFill>
                  <a:srgbClr val="FF0000"/>
                </a:solidFill>
                <a:latin typeface="Helvetica Neue"/>
                <a:cs typeface="Helvetica Neue"/>
              </a:rPr>
              <a:t>/ANALYZE (CONT.)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22302" y="4624188"/>
            <a:ext cx="35566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Helvetica Neue"/>
                <a:cs typeface="Helvetica Neue"/>
              </a:rPr>
              <a:t>DRAWING 1</a:t>
            </a:r>
            <a:endParaRPr lang="en-US" sz="2400" b="1" dirty="0">
              <a:latin typeface="Helvetica Neue"/>
              <a:cs typeface="Helvetica Neue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92593" y="4623048"/>
            <a:ext cx="34290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Helvetica Neue"/>
                <a:cs typeface="Helvetica Neue"/>
              </a:rPr>
              <a:t>DRAWING 2</a:t>
            </a:r>
            <a:endParaRPr lang="en-US" sz="2400" b="1" dirty="0">
              <a:latin typeface="Helvetica Neue"/>
              <a:cs typeface="Helvetica Neue"/>
            </a:endParaRPr>
          </a:p>
        </p:txBody>
      </p:sp>
      <p:pic>
        <p:nvPicPr>
          <p:cNvPr id="8" name="Picture 7" descr="DrawDescribeDraw3A.jpe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722303" y="1047697"/>
            <a:ext cx="3556644" cy="3429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 descr="DrawDescribeDraw3B.jpe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4792593" y="1047697"/>
            <a:ext cx="3429002" cy="3429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241343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04691" y="881937"/>
            <a:ext cx="4040752" cy="3944884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22960" y="167340"/>
            <a:ext cx="7520940" cy="548640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chemeClr val="accent3"/>
                </a:solidFill>
                <a:latin typeface="Helvetica Neue"/>
                <a:cs typeface="Helvetica Neue"/>
              </a:rPr>
              <a:t>Analyze</a:t>
            </a:r>
            <a:endParaRPr lang="en-US" b="1" dirty="0">
              <a:solidFill>
                <a:schemeClr val="accent3"/>
              </a:solidFill>
              <a:latin typeface="Helvetica Neue"/>
              <a:cs typeface="Helvetica Neue"/>
            </a:endParaRPr>
          </a:p>
        </p:txBody>
      </p:sp>
      <p:sp>
        <p:nvSpPr>
          <p:cNvPr id="10" name="Content Placeholder 1"/>
          <p:cNvSpPr>
            <a:spLocks noGrp="1"/>
          </p:cNvSpPr>
          <p:nvPr>
            <p:ph sz="half" idx="1"/>
          </p:nvPr>
        </p:nvSpPr>
        <p:spPr>
          <a:xfrm>
            <a:off x="513832" y="910422"/>
            <a:ext cx="4181863" cy="3365598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</a:pPr>
            <a:r>
              <a:rPr lang="en-US" sz="2400" dirty="0" smtClean="0">
                <a:latin typeface="Helvetica Neue"/>
                <a:cs typeface="Helvetica Neue"/>
              </a:rPr>
              <a:t>DO </a:t>
            </a:r>
            <a:r>
              <a:rPr lang="en-US" sz="2400" dirty="0">
                <a:latin typeface="Helvetica Neue"/>
                <a:cs typeface="Helvetica Neue"/>
              </a:rPr>
              <a:t>NOW</a:t>
            </a:r>
            <a:endParaRPr lang="en-US" sz="2600" b="0" dirty="0" smtClean="0">
              <a:latin typeface="Helvetica Neue"/>
              <a:cs typeface="Helvetica Neue"/>
            </a:endParaRPr>
          </a:p>
          <a:p>
            <a:pPr marL="457200" indent="-457200">
              <a:lnSpc>
                <a:spcPct val="110000"/>
              </a:lnSpc>
              <a:buFont typeface="+mj-lt"/>
              <a:buAutoNum type="arabicPeriod"/>
            </a:pPr>
            <a:r>
              <a:rPr lang="en-US" sz="2400" b="0" dirty="0" smtClean="0">
                <a:latin typeface="Helvetica Neue"/>
                <a:cs typeface="Helvetica Neue"/>
              </a:rPr>
              <a:t>Find someone with a different color post-it. </a:t>
            </a:r>
            <a:endParaRPr lang="en-US" sz="2400" b="0" dirty="0">
              <a:latin typeface="Helvetica Neue"/>
              <a:cs typeface="Helvetica Neue"/>
            </a:endParaRPr>
          </a:p>
          <a:p>
            <a:pPr marL="457200" indent="-457200">
              <a:lnSpc>
                <a:spcPct val="110000"/>
              </a:lnSpc>
              <a:buFont typeface="+mj-lt"/>
              <a:buAutoNum type="arabicPeriod"/>
            </a:pPr>
            <a:r>
              <a:rPr lang="en-US" sz="2400" b="0" dirty="0" smtClean="0">
                <a:latin typeface="Helvetica Neue"/>
                <a:cs typeface="Helvetica Neue"/>
              </a:rPr>
              <a:t>Use the two words to create a sentence </a:t>
            </a:r>
            <a:r>
              <a:rPr lang="en-US" sz="2400" b="0" u="sng" dirty="0" smtClean="0">
                <a:latin typeface="Helvetica Neue"/>
                <a:cs typeface="Helvetica Neue"/>
              </a:rPr>
              <a:t>analyzing</a:t>
            </a:r>
            <a:r>
              <a:rPr lang="en-US" sz="2400" b="0" dirty="0" smtClean="0">
                <a:latin typeface="Helvetica Neue"/>
                <a:cs typeface="Helvetica Neue"/>
              </a:rPr>
              <a:t> Picasso’s painting.  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4176" y="890579"/>
            <a:ext cx="3978270" cy="4980431"/>
          </a:xfrm>
          <a:prstGeom prst="rect">
            <a:avLst/>
          </a:prstGeom>
          <a:ln w="38100" cap="sq" cmpd="sng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2" name="TextBox 1"/>
          <p:cNvSpPr txBox="1"/>
          <p:nvPr/>
        </p:nvSpPr>
        <p:spPr>
          <a:xfrm>
            <a:off x="342637" y="4956842"/>
            <a:ext cx="4159248" cy="1203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sz="1400" b="1" dirty="0">
                <a:solidFill>
                  <a:srgbClr val="000000"/>
                </a:solidFill>
                <a:latin typeface="Helvetica Neue"/>
                <a:cs typeface="Helvetica Neue"/>
              </a:rPr>
              <a:t>Pablo Picasso</a:t>
            </a:r>
          </a:p>
          <a:p>
            <a:pPr algn="r">
              <a:lnSpc>
                <a:spcPct val="90000"/>
              </a:lnSpc>
            </a:pPr>
            <a:r>
              <a:rPr lang="en-US" sz="1400" i="1" dirty="0">
                <a:solidFill>
                  <a:srgbClr val="000000"/>
                </a:solidFill>
                <a:latin typeface="Helvetica Neue"/>
                <a:cs typeface="Helvetica Neue"/>
              </a:rPr>
              <a:t>Woman Sitting in an Armchair</a:t>
            </a:r>
            <a:endParaRPr lang="en-US" sz="1400" dirty="0">
              <a:solidFill>
                <a:srgbClr val="000000"/>
              </a:solidFill>
              <a:latin typeface="Helvetica Neue"/>
              <a:cs typeface="Helvetica Neue"/>
            </a:endParaRPr>
          </a:p>
          <a:p>
            <a:pPr algn="r">
              <a:lnSpc>
                <a:spcPct val="90000"/>
              </a:lnSpc>
            </a:pPr>
            <a:r>
              <a:rPr lang="en-US" sz="1400" dirty="0">
                <a:solidFill>
                  <a:srgbClr val="000000"/>
                </a:solidFill>
                <a:latin typeface="Helvetica Neue"/>
                <a:cs typeface="Helvetica Neue"/>
              </a:rPr>
              <a:t>1941</a:t>
            </a:r>
          </a:p>
          <a:p>
            <a:pPr algn="r">
              <a:lnSpc>
                <a:spcPct val="90000"/>
              </a:lnSpc>
            </a:pPr>
            <a:r>
              <a:rPr lang="en-US" sz="1400" dirty="0">
                <a:solidFill>
                  <a:srgbClr val="000000"/>
                </a:solidFill>
                <a:latin typeface="Helvetica Neue"/>
                <a:cs typeface="Helvetica Neue"/>
              </a:rPr>
              <a:t>Oil on </a:t>
            </a:r>
            <a:r>
              <a:rPr lang="en-US" sz="1400" dirty="0" smtClean="0">
                <a:solidFill>
                  <a:srgbClr val="000000"/>
                </a:solidFill>
                <a:latin typeface="Helvetica Neue"/>
                <a:cs typeface="Helvetica Neue"/>
              </a:rPr>
              <a:t>Canvas</a:t>
            </a:r>
          </a:p>
          <a:p>
            <a:pPr algn="r">
              <a:lnSpc>
                <a:spcPct val="90000"/>
              </a:lnSpc>
            </a:pPr>
            <a:r>
              <a:rPr lang="en-US" sz="1100" i="1" dirty="0">
                <a:solidFill>
                  <a:srgbClr val="000000"/>
                </a:solidFill>
                <a:latin typeface="Helvetica Neue"/>
                <a:cs typeface="Helvetica Neue"/>
              </a:rPr>
              <a:t>Image retrieved on March 2, 2015 from </a:t>
            </a:r>
            <a:r>
              <a:rPr lang="en-US" sz="1100" i="1" dirty="0" err="1" smtClean="0">
                <a:solidFill>
                  <a:srgbClr val="000000"/>
                </a:solidFill>
                <a:latin typeface="Helvetica Neue"/>
                <a:cs typeface="Helvetica Neue"/>
                <a:hlinkClick r:id="rId4"/>
              </a:rPr>
              <a:t>artchive.com</a:t>
            </a:r>
            <a:endParaRPr lang="en-US" sz="1100" i="1" dirty="0">
              <a:solidFill>
                <a:srgbClr val="000000"/>
              </a:solidFill>
              <a:latin typeface="Helvetica Neue"/>
              <a:cs typeface="Helvetica Neue"/>
            </a:endParaRPr>
          </a:p>
          <a:p>
            <a:pPr algn="r">
              <a:lnSpc>
                <a:spcPct val="90000"/>
              </a:lnSpc>
            </a:pPr>
            <a:endParaRPr lang="en-US" sz="1200" dirty="0">
              <a:solidFill>
                <a:srgbClr val="000000"/>
              </a:solidFill>
              <a:latin typeface="Helvetica Neue"/>
              <a:cs typeface="Helvetica Neue"/>
            </a:endParaRPr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012004" y="6366185"/>
            <a:ext cx="7229911" cy="274320"/>
          </a:xfrm>
        </p:spPr>
        <p:txBody>
          <a:bodyPr/>
          <a:lstStyle/>
          <a:p>
            <a:r>
              <a:rPr lang="en-US" dirty="0" smtClean="0">
                <a:latin typeface="Helvetica Neue"/>
                <a:cs typeface="Helvetica Neue"/>
              </a:rPr>
              <a:t>Clarifying the Critiquing Process  </a:t>
            </a:r>
            <a:r>
              <a:rPr lang="en-US" dirty="0" smtClean="0">
                <a:latin typeface="Wingdings"/>
              </a:rPr>
              <a:t>w</a:t>
            </a:r>
            <a:r>
              <a:rPr lang="en-US" dirty="0" smtClean="0"/>
              <a:t>  </a:t>
            </a:r>
            <a:r>
              <a:rPr lang="en-US" dirty="0" smtClean="0">
                <a:latin typeface="Helvetica Neue"/>
                <a:cs typeface="Helvetica Neue"/>
              </a:rPr>
              <a:t>Pamela </a:t>
            </a:r>
            <a:r>
              <a:rPr lang="en-US" dirty="0" err="1" smtClean="0">
                <a:latin typeface="Helvetica Neue"/>
                <a:cs typeface="Helvetica Neue"/>
              </a:rPr>
              <a:t>Duffus</a:t>
            </a:r>
            <a:r>
              <a:rPr lang="en-US" dirty="0" smtClean="0">
                <a:latin typeface="Helvetica Neue"/>
                <a:cs typeface="Helvetica Neue"/>
              </a:rPr>
              <a:t> &amp; Ariel Rudin  </a:t>
            </a:r>
            <a:r>
              <a:rPr lang="en-US" dirty="0" smtClean="0">
                <a:latin typeface="Wingdings"/>
              </a:rPr>
              <a:t>w</a:t>
            </a:r>
            <a:r>
              <a:rPr lang="en-US" dirty="0" smtClean="0"/>
              <a:t>   </a:t>
            </a:r>
            <a:r>
              <a:rPr lang="en-US" dirty="0" err="1" smtClean="0">
                <a:latin typeface="Helvetica Neue"/>
                <a:cs typeface="Helvetica Neue"/>
              </a:rPr>
              <a:t>wwrsdart.wix.com</a:t>
            </a:r>
            <a:r>
              <a:rPr lang="en-US" dirty="0" smtClean="0">
                <a:latin typeface="Helvetica Neue"/>
                <a:cs typeface="Helvetica Neue"/>
              </a:rPr>
              <a:t>/critique</a:t>
            </a:r>
            <a:endParaRPr lang="en-US" dirty="0">
              <a:latin typeface="Helvetica Neue"/>
              <a:cs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35509820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305470" y="806706"/>
            <a:ext cx="7314530" cy="4068708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</a:pPr>
            <a:r>
              <a:rPr lang="en-US" sz="2400" dirty="0" smtClean="0">
                <a:latin typeface="Helvetica Neue"/>
                <a:cs typeface="Helvetica Neue"/>
              </a:rPr>
              <a:t>STUDENT EXAMPLES</a:t>
            </a:r>
            <a:endParaRPr lang="en-US" sz="2600" b="0" dirty="0" smtClean="0">
              <a:latin typeface="Helvetica Neue"/>
              <a:cs typeface="Helvetica Neue"/>
            </a:endParaRPr>
          </a:p>
          <a:p>
            <a:pPr marL="457200" indent="-457200">
              <a:lnSpc>
                <a:spcPct val="110000"/>
              </a:lnSpc>
              <a:buFont typeface="+mj-lt"/>
              <a:buAutoNum type="arabicPeriod"/>
            </a:pPr>
            <a:r>
              <a:rPr lang="en-US" sz="2000" b="0" dirty="0" smtClean="0">
                <a:latin typeface="Helvetica Neue"/>
                <a:cs typeface="Helvetica Neue"/>
              </a:rPr>
              <a:t>The REPETITION of geometric SHAPES create HARMONY within the piece. </a:t>
            </a:r>
          </a:p>
          <a:p>
            <a:pPr marL="457200" indent="-457200">
              <a:lnSpc>
                <a:spcPct val="110000"/>
              </a:lnSpc>
              <a:buFont typeface="+mj-lt"/>
              <a:buAutoNum type="arabicPeriod"/>
            </a:pPr>
            <a:r>
              <a:rPr lang="en-US" sz="2000" b="0" dirty="0" smtClean="0">
                <a:latin typeface="Helvetica Neue"/>
                <a:cs typeface="Helvetica Neue"/>
              </a:rPr>
              <a:t>The rough TEXTURE of the background </a:t>
            </a:r>
            <a:r>
              <a:rPr lang="en-US" sz="2000" b="0" dirty="0">
                <a:latin typeface="Helvetica Neue"/>
                <a:cs typeface="Helvetica Neue"/>
              </a:rPr>
              <a:t> </a:t>
            </a:r>
            <a:r>
              <a:rPr lang="en-US" sz="2000" b="0" dirty="0" smtClean="0">
                <a:latin typeface="Helvetica Neue"/>
                <a:cs typeface="Helvetica Neue"/>
              </a:rPr>
              <a:t>                      adds interest and helps EMPHASIS                                    the figure.</a:t>
            </a:r>
          </a:p>
          <a:p>
            <a:pPr marL="457200" indent="-457200">
              <a:lnSpc>
                <a:spcPct val="110000"/>
              </a:lnSpc>
              <a:buFont typeface="+mj-lt"/>
              <a:buAutoNum type="arabicPeriod"/>
            </a:pPr>
            <a:r>
              <a:rPr lang="en-US" sz="2000" b="0" dirty="0" smtClean="0">
                <a:latin typeface="Helvetica Neue"/>
                <a:cs typeface="Helvetica Neue"/>
              </a:rPr>
              <a:t>The COLOR palette adds CONTRAST to                              the piece.</a:t>
            </a:r>
          </a:p>
          <a:p>
            <a:pPr marL="0" indent="0">
              <a:lnSpc>
                <a:spcPct val="90000"/>
              </a:lnSpc>
            </a:pPr>
            <a:endParaRPr lang="en-US" sz="2400" b="0" dirty="0">
              <a:solidFill>
                <a:schemeClr val="accent2"/>
              </a:solidFill>
              <a:latin typeface="Helvetica Neue"/>
              <a:cs typeface="Helvetica Neue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22960" y="167340"/>
            <a:ext cx="7520940" cy="548640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Helvetica Neue"/>
                <a:cs typeface="Helvetica Neue"/>
              </a:rPr>
              <a:t>Analyze (Cont.)</a:t>
            </a:r>
            <a:endParaRPr lang="en-US" b="1" dirty="0">
              <a:solidFill>
                <a:srgbClr val="FF0000"/>
              </a:solidFill>
              <a:latin typeface="Helvetica Neue"/>
              <a:cs typeface="Helvetica Neue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9655" y="2367479"/>
            <a:ext cx="2762790" cy="3458761"/>
          </a:xfrm>
          <a:prstGeom prst="rect">
            <a:avLst/>
          </a:prstGeom>
          <a:ln w="38100" cap="sq" cmpd="sng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4604919" y="5883247"/>
            <a:ext cx="422451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i="1" dirty="0">
                <a:solidFill>
                  <a:srgbClr val="000000"/>
                </a:solidFill>
                <a:latin typeface="Helvetica Neue"/>
                <a:cs typeface="Helvetica Neue"/>
              </a:rPr>
              <a:t>Image retrieved on March 2, 2015 from </a:t>
            </a:r>
            <a:r>
              <a:rPr lang="en-US" sz="1100" i="1" dirty="0" err="1" smtClean="0">
                <a:solidFill>
                  <a:srgbClr val="000000"/>
                </a:solidFill>
                <a:latin typeface="Helvetica Neue"/>
                <a:cs typeface="Helvetica Neue"/>
                <a:hlinkClick r:id="rId4"/>
              </a:rPr>
              <a:t>artchive.com</a:t>
            </a:r>
            <a:endParaRPr lang="en-US" sz="1100" i="1" dirty="0">
              <a:solidFill>
                <a:srgbClr val="000000"/>
              </a:solidFill>
              <a:latin typeface="Helvetica Neue"/>
              <a:cs typeface="Helvetica Neue"/>
            </a:endParaRPr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012004" y="6366185"/>
            <a:ext cx="7229911" cy="274320"/>
          </a:xfrm>
        </p:spPr>
        <p:txBody>
          <a:bodyPr/>
          <a:lstStyle/>
          <a:p>
            <a:r>
              <a:rPr lang="en-US" dirty="0" smtClean="0">
                <a:latin typeface="Helvetica Neue"/>
                <a:cs typeface="Helvetica Neue"/>
              </a:rPr>
              <a:t>Clarifying the Critiquing Process  </a:t>
            </a:r>
            <a:r>
              <a:rPr lang="en-US" dirty="0" smtClean="0">
                <a:latin typeface="Wingdings"/>
              </a:rPr>
              <a:t>w</a:t>
            </a:r>
            <a:r>
              <a:rPr lang="en-US" dirty="0" smtClean="0"/>
              <a:t>  </a:t>
            </a:r>
            <a:r>
              <a:rPr lang="en-US" dirty="0" smtClean="0">
                <a:latin typeface="Helvetica Neue"/>
                <a:cs typeface="Helvetica Neue"/>
              </a:rPr>
              <a:t>Pamela </a:t>
            </a:r>
            <a:r>
              <a:rPr lang="en-US" dirty="0" err="1" smtClean="0">
                <a:latin typeface="Helvetica Neue"/>
                <a:cs typeface="Helvetica Neue"/>
              </a:rPr>
              <a:t>Duffus</a:t>
            </a:r>
            <a:r>
              <a:rPr lang="en-US" dirty="0" smtClean="0">
                <a:latin typeface="Helvetica Neue"/>
                <a:cs typeface="Helvetica Neue"/>
              </a:rPr>
              <a:t> &amp; Ariel Rudin  </a:t>
            </a:r>
            <a:r>
              <a:rPr lang="en-US" dirty="0" smtClean="0">
                <a:latin typeface="Wingdings"/>
              </a:rPr>
              <a:t>w</a:t>
            </a:r>
            <a:r>
              <a:rPr lang="en-US" dirty="0" smtClean="0"/>
              <a:t>   </a:t>
            </a:r>
            <a:r>
              <a:rPr lang="en-US" dirty="0" err="1" smtClean="0">
                <a:latin typeface="Helvetica Neue"/>
                <a:cs typeface="Helvetica Neue"/>
              </a:rPr>
              <a:t>wwrsdart.wix.com</a:t>
            </a:r>
            <a:r>
              <a:rPr lang="en-US" dirty="0" smtClean="0">
                <a:latin typeface="Helvetica Neue"/>
                <a:cs typeface="Helvetica Neue"/>
              </a:rPr>
              <a:t>/critique</a:t>
            </a:r>
            <a:endParaRPr lang="en-US" dirty="0">
              <a:latin typeface="Helvetica Neue"/>
              <a:cs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28567818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67884" y="875100"/>
            <a:ext cx="3006250" cy="3768420"/>
          </a:xfrm>
          <a:prstGeom prst="rect">
            <a:avLst/>
          </a:prstGeom>
          <a:ln>
            <a:solidFill>
              <a:srgbClr val="000000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7650" y="954321"/>
            <a:ext cx="2907033" cy="3659436"/>
          </a:xfrm>
        </p:spPr>
        <p:txBody>
          <a:bodyPr>
            <a:noAutofit/>
          </a:bodyPr>
          <a:lstStyle/>
          <a:p>
            <a:pPr marL="0" indent="0" algn="ctr"/>
            <a:r>
              <a:rPr lang="en-US" sz="2000" dirty="0" smtClean="0">
                <a:latin typeface="Helvetica Neue"/>
                <a:cs typeface="Helvetica Neue"/>
              </a:rPr>
              <a:t>FIRST IMPRESSIONS</a:t>
            </a:r>
            <a:endParaRPr lang="en-US" sz="2000" dirty="0">
              <a:latin typeface="Helvetica Neue"/>
              <a:cs typeface="Helvetica Neue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000" b="0" dirty="0">
                <a:latin typeface="Helvetica Neue"/>
                <a:cs typeface="Helvetica Neue"/>
              </a:rPr>
              <a:t>Show students an image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b="0" dirty="0">
                <a:latin typeface="Helvetica Neue"/>
                <a:cs typeface="Helvetica Neue"/>
              </a:rPr>
              <a:t>Students </a:t>
            </a:r>
            <a:r>
              <a:rPr lang="en-US" sz="2000" b="0" dirty="0" smtClean="0">
                <a:latin typeface="Helvetica Neue"/>
                <a:cs typeface="Helvetica Neue"/>
              </a:rPr>
              <a:t>write</a:t>
            </a:r>
            <a:r>
              <a:rPr lang="en-US" sz="2000" b="0" dirty="0">
                <a:latin typeface="Helvetica Neue"/>
                <a:cs typeface="Helvetica Neue"/>
              </a:rPr>
              <a:t> </a:t>
            </a:r>
            <a:r>
              <a:rPr lang="en-US" sz="2000" b="0" dirty="0" smtClean="0">
                <a:latin typeface="Helvetica Neue"/>
                <a:cs typeface="Helvetica Neue"/>
              </a:rPr>
              <a:t>their first impressions and any questions</a:t>
            </a:r>
            <a:endParaRPr lang="en-US" sz="2000" b="0" dirty="0">
              <a:latin typeface="Helvetica Neue"/>
              <a:cs typeface="Helvetica Neue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000" b="0" dirty="0" smtClean="0">
                <a:latin typeface="Helvetica Neue"/>
                <a:cs typeface="Helvetica Neue"/>
              </a:rPr>
              <a:t>Use </a:t>
            </a:r>
            <a:r>
              <a:rPr lang="en-US" sz="2000" b="0" dirty="0">
                <a:latin typeface="Helvetica Neue"/>
                <a:cs typeface="Helvetica Neue"/>
              </a:rPr>
              <a:t>responses to guide discussion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22960" y="167340"/>
            <a:ext cx="7520940" cy="548640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Helvetica Neue"/>
                <a:cs typeface="Helvetica Neue"/>
              </a:rPr>
              <a:t>Interpretation</a:t>
            </a:r>
            <a:endParaRPr lang="en-US" b="1" dirty="0">
              <a:solidFill>
                <a:srgbClr val="FF0000"/>
              </a:solidFill>
              <a:latin typeface="Helvetica Neue"/>
              <a:cs typeface="Helvetica Neue"/>
            </a:endParaRPr>
          </a:p>
        </p:txBody>
      </p:sp>
      <p:pic>
        <p:nvPicPr>
          <p:cNvPr id="10" name="Picture 9" descr="IMG_3187.jpg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73666" y="875100"/>
            <a:ext cx="5324945" cy="376842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012004" y="6366185"/>
            <a:ext cx="7229911" cy="274320"/>
          </a:xfrm>
        </p:spPr>
        <p:txBody>
          <a:bodyPr/>
          <a:lstStyle/>
          <a:p>
            <a:r>
              <a:rPr lang="en-US" dirty="0" smtClean="0">
                <a:latin typeface="Helvetica Neue"/>
                <a:cs typeface="Helvetica Neue"/>
              </a:rPr>
              <a:t>Clarifying the Critiquing Process  </a:t>
            </a:r>
            <a:r>
              <a:rPr lang="en-US" dirty="0" smtClean="0">
                <a:latin typeface="Wingdings"/>
              </a:rPr>
              <a:t>w</a:t>
            </a:r>
            <a:r>
              <a:rPr lang="en-US" dirty="0" smtClean="0"/>
              <a:t>  </a:t>
            </a:r>
            <a:r>
              <a:rPr lang="en-US" dirty="0" smtClean="0">
                <a:latin typeface="Helvetica Neue"/>
                <a:cs typeface="Helvetica Neue"/>
              </a:rPr>
              <a:t>Pamela </a:t>
            </a:r>
            <a:r>
              <a:rPr lang="en-US" dirty="0" err="1" smtClean="0">
                <a:latin typeface="Helvetica Neue"/>
                <a:cs typeface="Helvetica Neue"/>
              </a:rPr>
              <a:t>Duffus</a:t>
            </a:r>
            <a:r>
              <a:rPr lang="en-US" dirty="0" smtClean="0">
                <a:latin typeface="Helvetica Neue"/>
                <a:cs typeface="Helvetica Neue"/>
              </a:rPr>
              <a:t> &amp; Ariel Rudin  </a:t>
            </a:r>
            <a:r>
              <a:rPr lang="en-US" dirty="0" smtClean="0">
                <a:latin typeface="Wingdings"/>
              </a:rPr>
              <a:t>w</a:t>
            </a:r>
            <a:r>
              <a:rPr lang="en-US" dirty="0" smtClean="0"/>
              <a:t>   </a:t>
            </a:r>
            <a:r>
              <a:rPr lang="en-US" dirty="0" err="1" smtClean="0">
                <a:latin typeface="Helvetica Neue"/>
                <a:cs typeface="Helvetica Neue"/>
              </a:rPr>
              <a:t>wwrsdart.wix.com</a:t>
            </a:r>
            <a:r>
              <a:rPr lang="en-US" dirty="0" smtClean="0">
                <a:latin typeface="Helvetica Neue"/>
                <a:cs typeface="Helvetica Neue"/>
              </a:rPr>
              <a:t>/critique</a:t>
            </a:r>
            <a:endParaRPr lang="en-US" dirty="0">
              <a:latin typeface="Helvetica Neue"/>
              <a:cs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6008746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82221" y="846878"/>
            <a:ext cx="3009182" cy="5202085"/>
          </a:xfrm>
          <a:prstGeom prst="rect">
            <a:avLst/>
          </a:prstGeom>
          <a:ln>
            <a:solidFill>
              <a:srgbClr val="000000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82221" y="870686"/>
            <a:ext cx="3038952" cy="4990130"/>
          </a:xfrm>
        </p:spPr>
        <p:txBody>
          <a:bodyPr>
            <a:noAutofit/>
          </a:bodyPr>
          <a:lstStyle/>
          <a:p>
            <a:pPr marL="0" indent="0"/>
            <a:r>
              <a:rPr lang="en-US" sz="2000" dirty="0" smtClean="0">
                <a:latin typeface="Helvetica Neue"/>
                <a:cs typeface="Helvetica Neue"/>
              </a:rPr>
              <a:t>DIRECT QUESTIONS:</a:t>
            </a:r>
          </a:p>
          <a:p>
            <a:pPr>
              <a:buFont typeface="Arial"/>
              <a:buChar char="•"/>
            </a:pPr>
            <a:r>
              <a:rPr lang="en-US" sz="2000" b="0" dirty="0" smtClean="0">
                <a:latin typeface="Helvetica Neue"/>
                <a:cs typeface="Helvetica Neue"/>
              </a:rPr>
              <a:t>Where </a:t>
            </a:r>
            <a:r>
              <a:rPr lang="en-US" sz="2000" b="0" dirty="0">
                <a:latin typeface="Helvetica Neue"/>
                <a:cs typeface="Helvetica Neue"/>
              </a:rPr>
              <a:t>do you think the artist was </a:t>
            </a:r>
            <a:r>
              <a:rPr lang="en-US" sz="2000" b="0" dirty="0" smtClean="0">
                <a:latin typeface="Helvetica Neue"/>
                <a:cs typeface="Helvetica Neue"/>
              </a:rPr>
              <a:t>from?</a:t>
            </a:r>
            <a:endParaRPr lang="en-US" sz="2000" b="0" dirty="0">
              <a:latin typeface="Helvetica Neue"/>
              <a:cs typeface="Helvetica Neue"/>
            </a:endParaRPr>
          </a:p>
          <a:p>
            <a:pPr>
              <a:buFont typeface="Arial"/>
              <a:buChar char="•"/>
            </a:pPr>
            <a:r>
              <a:rPr lang="en-US" sz="2000" b="0" dirty="0">
                <a:latin typeface="Helvetica Neue"/>
                <a:cs typeface="Helvetica Neue"/>
              </a:rPr>
              <a:t>How does that influence the work</a:t>
            </a:r>
            <a:r>
              <a:rPr lang="en-US" sz="2000" b="0" dirty="0" smtClean="0">
                <a:latin typeface="Helvetica Neue"/>
                <a:cs typeface="Helvetica Neue"/>
              </a:rPr>
              <a:t>?</a:t>
            </a:r>
          </a:p>
          <a:p>
            <a:pPr>
              <a:buFont typeface="Arial"/>
              <a:buChar char="•"/>
            </a:pPr>
            <a:r>
              <a:rPr lang="en-US" sz="2000" b="0" dirty="0" smtClean="0">
                <a:latin typeface="Helvetica Neue"/>
                <a:cs typeface="Helvetica Neue"/>
              </a:rPr>
              <a:t>What time period is the artwork from?</a:t>
            </a:r>
          </a:p>
          <a:p>
            <a:pPr>
              <a:buFont typeface="Arial"/>
              <a:buChar char="•"/>
            </a:pPr>
            <a:r>
              <a:rPr lang="en-US" sz="2000" b="0" dirty="0">
                <a:latin typeface="Helvetica Neue"/>
                <a:cs typeface="Helvetica Neue"/>
              </a:rPr>
              <a:t>What story does it tell</a:t>
            </a:r>
            <a:r>
              <a:rPr lang="en-US" sz="2000" b="0" dirty="0" smtClean="0">
                <a:latin typeface="Helvetica Neue"/>
                <a:cs typeface="Helvetica Neue"/>
              </a:rPr>
              <a:t>?</a:t>
            </a:r>
          </a:p>
          <a:p>
            <a:pPr>
              <a:buFont typeface="Arial"/>
              <a:buChar char="•"/>
            </a:pPr>
            <a:r>
              <a:rPr lang="en-US" sz="2000" b="0" dirty="0" smtClean="0">
                <a:latin typeface="Helvetica Neue"/>
                <a:cs typeface="Helvetica Neue"/>
              </a:rPr>
              <a:t>Why did the artist portray the subject in this style?</a:t>
            </a:r>
          </a:p>
          <a:p>
            <a:pPr>
              <a:buFont typeface="Arial"/>
              <a:buChar char="•"/>
            </a:pPr>
            <a:r>
              <a:rPr lang="en-US" sz="2000" b="0" dirty="0" smtClean="0">
                <a:latin typeface="Helvetica Neue"/>
                <a:cs typeface="Helvetica Neue"/>
              </a:rPr>
              <a:t>What symbolism do you see?</a:t>
            </a:r>
            <a:endParaRPr lang="en-US" sz="2000" b="0" dirty="0">
              <a:latin typeface="Helvetica Neue"/>
              <a:cs typeface="Helvetica Neue"/>
            </a:endParaRPr>
          </a:p>
          <a:p>
            <a:pPr>
              <a:buFont typeface="Arial"/>
              <a:buChar char="•"/>
            </a:pPr>
            <a:endParaRPr lang="en-US" sz="2000" b="0" dirty="0" smtClean="0">
              <a:latin typeface="Helvetica Neue"/>
              <a:cs typeface="Helvetica Neue"/>
            </a:endParaRPr>
          </a:p>
          <a:p>
            <a:pPr>
              <a:buFont typeface="Arial"/>
              <a:buChar char="•"/>
            </a:pPr>
            <a:endParaRPr lang="en-US" sz="2000" b="0" dirty="0" smtClean="0">
              <a:latin typeface="Helvetica Neue"/>
              <a:cs typeface="Helvetica Neue"/>
            </a:endParaRPr>
          </a:p>
          <a:p>
            <a:pPr marL="0" indent="0"/>
            <a:endParaRPr lang="en-US" sz="2000" b="0" dirty="0">
              <a:latin typeface="Helvetica Neue"/>
              <a:cs typeface="Helvetica Neue"/>
            </a:endParaRPr>
          </a:p>
          <a:p>
            <a:pPr marL="0" indent="0"/>
            <a:endParaRPr lang="en-US" sz="2000" dirty="0">
              <a:latin typeface="Helvetica Neue"/>
              <a:cs typeface="Helvetica Neue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22960" y="167340"/>
            <a:ext cx="7520940" cy="548640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Helvetica Neue"/>
                <a:cs typeface="Helvetica Neue"/>
              </a:rPr>
              <a:t>Interpretation (CONT.)</a:t>
            </a:r>
            <a:endParaRPr lang="en-US" b="1" dirty="0">
              <a:solidFill>
                <a:srgbClr val="FF0000"/>
              </a:solidFill>
              <a:latin typeface="Helvetica Neue"/>
              <a:cs typeface="Helvetica Neue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62714" y="875100"/>
            <a:ext cx="5386658" cy="359338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012004" y="6366185"/>
            <a:ext cx="7229911" cy="274320"/>
          </a:xfrm>
        </p:spPr>
        <p:txBody>
          <a:bodyPr/>
          <a:lstStyle/>
          <a:p>
            <a:r>
              <a:rPr lang="en-US" dirty="0" smtClean="0">
                <a:latin typeface="Helvetica Neue"/>
                <a:cs typeface="Helvetica Neue"/>
              </a:rPr>
              <a:t>Clarifying the Critiquing Process  </a:t>
            </a:r>
            <a:r>
              <a:rPr lang="en-US" dirty="0" smtClean="0">
                <a:latin typeface="Wingdings"/>
              </a:rPr>
              <a:t>w</a:t>
            </a:r>
            <a:r>
              <a:rPr lang="en-US" dirty="0" smtClean="0"/>
              <a:t>  </a:t>
            </a:r>
            <a:r>
              <a:rPr lang="en-US" dirty="0" smtClean="0">
                <a:latin typeface="Helvetica Neue"/>
                <a:cs typeface="Helvetica Neue"/>
              </a:rPr>
              <a:t>Pamela </a:t>
            </a:r>
            <a:r>
              <a:rPr lang="en-US" dirty="0" err="1" smtClean="0">
                <a:latin typeface="Helvetica Neue"/>
                <a:cs typeface="Helvetica Neue"/>
              </a:rPr>
              <a:t>Duffus</a:t>
            </a:r>
            <a:r>
              <a:rPr lang="en-US" dirty="0" smtClean="0">
                <a:latin typeface="Helvetica Neue"/>
                <a:cs typeface="Helvetica Neue"/>
              </a:rPr>
              <a:t> &amp; Ariel Rudin  </a:t>
            </a:r>
            <a:r>
              <a:rPr lang="en-US" dirty="0" smtClean="0">
                <a:latin typeface="Wingdings"/>
              </a:rPr>
              <a:t>w</a:t>
            </a:r>
            <a:r>
              <a:rPr lang="en-US" dirty="0" smtClean="0"/>
              <a:t>   </a:t>
            </a:r>
            <a:r>
              <a:rPr lang="en-US" dirty="0" err="1" smtClean="0">
                <a:latin typeface="Helvetica Neue"/>
                <a:cs typeface="Helvetica Neue"/>
              </a:rPr>
              <a:t>wwrsdart.wix.com</a:t>
            </a:r>
            <a:r>
              <a:rPr lang="en-US" dirty="0" smtClean="0">
                <a:latin typeface="Helvetica Neue"/>
                <a:cs typeface="Helvetica Neue"/>
              </a:rPr>
              <a:t>/critique</a:t>
            </a:r>
            <a:endParaRPr lang="en-US" dirty="0">
              <a:latin typeface="Helvetica Neue"/>
              <a:cs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30011042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822960" y="6366185"/>
            <a:ext cx="7418955" cy="274320"/>
          </a:xfrm>
        </p:spPr>
        <p:txBody>
          <a:bodyPr/>
          <a:lstStyle/>
          <a:p>
            <a:r>
              <a:rPr lang="en-US" dirty="0">
                <a:latin typeface="Helvetica Neue"/>
                <a:cs typeface="Helvetica Neue"/>
              </a:rPr>
              <a:t>Clarifying the Critiquing Process  </a:t>
            </a:r>
            <a:r>
              <a:rPr lang="en-US" dirty="0">
                <a:latin typeface="Wingdings"/>
              </a:rPr>
              <a:t>w</a:t>
            </a:r>
            <a:r>
              <a:rPr lang="en-US" dirty="0"/>
              <a:t>  </a:t>
            </a:r>
            <a:r>
              <a:rPr lang="en-US" dirty="0">
                <a:latin typeface="Helvetica Neue"/>
                <a:cs typeface="Helvetica Neue"/>
              </a:rPr>
              <a:t>Pamela </a:t>
            </a:r>
            <a:r>
              <a:rPr lang="en-US" dirty="0" err="1">
                <a:latin typeface="Helvetica Neue"/>
                <a:cs typeface="Helvetica Neue"/>
              </a:rPr>
              <a:t>Duffus</a:t>
            </a:r>
            <a:r>
              <a:rPr lang="en-US" dirty="0">
                <a:latin typeface="Helvetica Neue"/>
                <a:cs typeface="Helvetica Neue"/>
              </a:rPr>
              <a:t> &amp; Ariel </a:t>
            </a:r>
            <a:r>
              <a:rPr lang="en-US" dirty="0" err="1">
                <a:latin typeface="Helvetica Neue"/>
                <a:cs typeface="Helvetica Neue"/>
              </a:rPr>
              <a:t>Rudin</a:t>
            </a:r>
            <a:r>
              <a:rPr lang="en-US" dirty="0">
                <a:latin typeface="Helvetica Neue"/>
                <a:cs typeface="Helvetica Neue"/>
              </a:rPr>
              <a:t>  </a:t>
            </a:r>
            <a:r>
              <a:rPr lang="en-US" dirty="0">
                <a:latin typeface="Wingdings"/>
              </a:rPr>
              <a:t>w</a:t>
            </a:r>
            <a:r>
              <a:rPr lang="en-US" dirty="0"/>
              <a:t>   </a:t>
            </a:r>
            <a:r>
              <a:rPr lang="en-US" dirty="0" err="1">
                <a:latin typeface="Helvetica Neue"/>
                <a:cs typeface="Helvetica Neue"/>
              </a:rPr>
              <a:t>wwrsdart.wix.com</a:t>
            </a:r>
            <a:r>
              <a:rPr lang="en-US" dirty="0">
                <a:latin typeface="Helvetica Neue"/>
                <a:cs typeface="Helvetica Neue"/>
              </a:rPr>
              <a:t>/critique</a:t>
            </a:r>
          </a:p>
        </p:txBody>
      </p:sp>
      <p:sp>
        <p:nvSpPr>
          <p:cNvPr id="3" name="Title 3"/>
          <p:cNvSpPr txBox="1">
            <a:spLocks/>
          </p:cNvSpPr>
          <p:nvPr/>
        </p:nvSpPr>
        <p:spPr>
          <a:xfrm>
            <a:off x="822960" y="167340"/>
            <a:ext cx="7520940" cy="5486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 smtClean="0">
                <a:solidFill>
                  <a:srgbClr val="FF0000"/>
                </a:solidFill>
                <a:latin typeface="Helvetica Neue"/>
                <a:cs typeface="Helvetica Neue"/>
              </a:rPr>
              <a:t>TELL ME A STORY</a:t>
            </a:r>
            <a:endParaRPr lang="en-US" b="1" dirty="0">
              <a:solidFill>
                <a:srgbClr val="FF0000"/>
              </a:solidFill>
              <a:latin typeface="Helvetica Neue"/>
              <a:cs typeface="Helvetica Neue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06938" y="5100320"/>
            <a:ext cx="4724400" cy="6227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000000"/>
                </a:solidFill>
                <a:latin typeface="Helvetica Neue"/>
                <a:cs typeface="Helvetica Neue"/>
              </a:rPr>
              <a:t>Marc Chagall</a:t>
            </a:r>
            <a:endParaRPr lang="en-US" sz="1400" b="1" dirty="0">
              <a:solidFill>
                <a:srgbClr val="000000"/>
              </a:solidFill>
              <a:latin typeface="Helvetica Neue"/>
              <a:cs typeface="Helvetica Neue"/>
            </a:endParaRPr>
          </a:p>
          <a:p>
            <a:pPr>
              <a:lnSpc>
                <a:spcPct val="80000"/>
              </a:lnSpc>
            </a:pPr>
            <a:r>
              <a:rPr lang="en-US" sz="1100" i="1" dirty="0" smtClean="0">
                <a:latin typeface="Helvetica Neue"/>
                <a:cs typeface="Helvetica Neue"/>
              </a:rPr>
              <a:t>Image </a:t>
            </a:r>
            <a:r>
              <a:rPr lang="en-US" sz="1100" i="1" dirty="0">
                <a:latin typeface="Helvetica Neue"/>
                <a:cs typeface="Helvetica Neue"/>
              </a:rPr>
              <a:t>retrieved on March 13, 2015 </a:t>
            </a:r>
            <a:r>
              <a:rPr lang="en-US" sz="1100" i="1" dirty="0" smtClean="0">
                <a:latin typeface="Helvetica Neue"/>
                <a:cs typeface="Helvetica Neue"/>
              </a:rPr>
              <a:t>from </a:t>
            </a:r>
            <a:r>
              <a:rPr lang="en-US" sz="1100" i="1" dirty="0" err="1" smtClean="0">
                <a:latin typeface="Helvetica Neue"/>
                <a:cs typeface="Helvetica Neue"/>
                <a:hlinkClick r:id="rId2"/>
              </a:rPr>
              <a:t>artchive.com</a:t>
            </a:r>
            <a:endParaRPr lang="en-US" sz="1100" i="1" dirty="0">
              <a:latin typeface="Helvetica Neue"/>
              <a:cs typeface="Helvetica Neue"/>
            </a:endParaRPr>
          </a:p>
          <a:p>
            <a:pPr>
              <a:lnSpc>
                <a:spcPct val="80000"/>
              </a:lnSpc>
            </a:pPr>
            <a:endParaRPr lang="en-US" sz="1400" dirty="0">
              <a:latin typeface="Helvetica Neue"/>
              <a:cs typeface="Helvetica Neue"/>
            </a:endParaRPr>
          </a:p>
        </p:txBody>
      </p:sp>
      <p:pic>
        <p:nvPicPr>
          <p:cNvPr id="5" name="Picture 4" descr="http://www.artchive.com/artchive/c/chagall/birthday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78058" y="875099"/>
            <a:ext cx="5170438" cy="4204901"/>
          </a:xfrm>
          <a:prstGeom prst="rect">
            <a:avLst/>
          </a:prstGeom>
          <a:noFill/>
          <a:ln w="38100" cmpd="sng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93351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22960" y="167340"/>
            <a:ext cx="7520940" cy="548640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Helvetica Neue"/>
                <a:cs typeface="Helvetica Neue"/>
              </a:rPr>
              <a:t>Interpretation (CONT.)</a:t>
            </a:r>
            <a:endParaRPr lang="en-US" b="1" dirty="0">
              <a:solidFill>
                <a:srgbClr val="FF0000"/>
              </a:solidFill>
              <a:latin typeface="Helvetica Neue"/>
              <a:cs typeface="Helvetica Neue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04362" y="847372"/>
            <a:ext cx="4110751" cy="4521299"/>
          </a:xfrm>
          <a:prstGeom prst="rect">
            <a:avLst/>
          </a:prstGeom>
          <a:ln>
            <a:solidFill>
              <a:srgbClr val="000000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420792" y="944399"/>
            <a:ext cx="3855417" cy="4562321"/>
          </a:xfrm>
        </p:spPr>
        <p:txBody>
          <a:bodyPr>
            <a:noAutofit/>
          </a:bodyPr>
          <a:lstStyle/>
          <a:p>
            <a:pPr marL="0" indent="0"/>
            <a:r>
              <a:rPr lang="en-US" sz="1800" dirty="0" smtClean="0">
                <a:latin typeface="Helvetica Neue"/>
                <a:cs typeface="Helvetica Neue"/>
              </a:rPr>
              <a:t>TELL ME A STORY</a:t>
            </a:r>
            <a:endParaRPr lang="en-US" sz="1800" dirty="0">
              <a:latin typeface="Helvetica Neue"/>
              <a:cs typeface="Helvetica Neue"/>
            </a:endParaRPr>
          </a:p>
          <a:p>
            <a:pPr lvl="0">
              <a:buFont typeface="+mj-lt"/>
              <a:buAutoNum type="arabicPeriod"/>
            </a:pPr>
            <a:r>
              <a:rPr lang="en-US" sz="2000" b="0" dirty="0">
                <a:latin typeface="Helvetica Neue"/>
                <a:cs typeface="Helvetica Neue"/>
              </a:rPr>
              <a:t>Show students a work of art that is narrative.</a:t>
            </a:r>
          </a:p>
          <a:p>
            <a:pPr lvl="0">
              <a:buFont typeface="+mj-lt"/>
              <a:buAutoNum type="arabicPeriod"/>
            </a:pPr>
            <a:r>
              <a:rPr lang="en-US" sz="2000" b="0" dirty="0">
                <a:latin typeface="Helvetica Neue"/>
                <a:cs typeface="Helvetica Neue"/>
              </a:rPr>
              <a:t>Have students come up with a story about </a:t>
            </a:r>
            <a:r>
              <a:rPr lang="en-US" sz="2000" b="0" dirty="0" smtClean="0">
                <a:latin typeface="Helvetica Neue"/>
                <a:cs typeface="Helvetica Neue"/>
              </a:rPr>
              <a:t>the picture. </a:t>
            </a:r>
          </a:p>
          <a:p>
            <a:pPr lvl="0">
              <a:buFont typeface="+mj-lt"/>
              <a:buAutoNum type="arabicPeriod"/>
            </a:pPr>
            <a:r>
              <a:rPr lang="en-US" sz="2000" b="0" dirty="0">
                <a:latin typeface="Helvetica Neue"/>
                <a:cs typeface="Helvetica Neue"/>
              </a:rPr>
              <a:t>A</a:t>
            </a:r>
            <a:r>
              <a:rPr lang="en-US" sz="2000" b="0" dirty="0" smtClean="0">
                <a:latin typeface="Helvetica Neue"/>
                <a:cs typeface="Helvetica Neue"/>
              </a:rPr>
              <a:t>sk </a:t>
            </a:r>
            <a:r>
              <a:rPr lang="en-US" sz="2000" b="0" dirty="0">
                <a:latin typeface="Helvetica Neue"/>
                <a:cs typeface="Helvetica Neue"/>
              </a:rPr>
              <a:t>basic question to direct the students:</a:t>
            </a:r>
          </a:p>
          <a:p>
            <a:pPr lvl="2">
              <a:buFont typeface="Arial"/>
              <a:buChar char="•"/>
            </a:pPr>
            <a:r>
              <a:rPr lang="en-US" dirty="0">
                <a:latin typeface="Helvetica Neue"/>
                <a:cs typeface="Helvetica Neue"/>
              </a:rPr>
              <a:t>Who are these people?</a:t>
            </a:r>
          </a:p>
          <a:p>
            <a:pPr lvl="2">
              <a:buFont typeface="Arial"/>
              <a:buChar char="•"/>
            </a:pPr>
            <a:r>
              <a:rPr lang="en-US" dirty="0">
                <a:latin typeface="Helvetica Neue"/>
                <a:cs typeface="Helvetica Neue"/>
              </a:rPr>
              <a:t>What are they doing?</a:t>
            </a:r>
          </a:p>
          <a:p>
            <a:pPr lvl="2">
              <a:buFont typeface="Arial"/>
              <a:buChar char="•"/>
            </a:pPr>
            <a:r>
              <a:rPr lang="en-US" dirty="0">
                <a:latin typeface="Helvetica Neue"/>
                <a:cs typeface="Helvetica Neue"/>
              </a:rPr>
              <a:t>Where are they going?</a:t>
            </a:r>
          </a:p>
          <a:p>
            <a:pPr lvl="2">
              <a:buFont typeface="Arial"/>
              <a:buChar char="•"/>
            </a:pPr>
            <a:r>
              <a:rPr lang="en-US" dirty="0">
                <a:latin typeface="Helvetica Neue"/>
                <a:cs typeface="Helvetica Neue"/>
              </a:rPr>
              <a:t>What is going to happen next</a:t>
            </a:r>
            <a:r>
              <a:rPr lang="en-US" dirty="0" smtClean="0">
                <a:latin typeface="Helvetica Neue"/>
                <a:cs typeface="Helvetica Neue"/>
              </a:rPr>
              <a:t>?</a:t>
            </a:r>
          </a:p>
          <a:p>
            <a:pPr marL="0" lvl="1" indent="0">
              <a:buNone/>
            </a:pPr>
            <a:endParaRPr lang="en-US" sz="2200" dirty="0"/>
          </a:p>
        </p:txBody>
      </p:sp>
      <p:sp>
        <p:nvSpPr>
          <p:cNvPr id="7" name="TextBox 6"/>
          <p:cNvSpPr txBox="1"/>
          <p:nvPr/>
        </p:nvSpPr>
        <p:spPr>
          <a:xfrm>
            <a:off x="4583771" y="4395071"/>
            <a:ext cx="4282412" cy="10536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 smtClean="0">
                <a:solidFill>
                  <a:srgbClr val="000000"/>
                </a:solidFill>
                <a:latin typeface="Helvetica Neue"/>
                <a:cs typeface="Helvetica Neue"/>
              </a:rPr>
              <a:t>Marc Chagall</a:t>
            </a:r>
            <a:endParaRPr lang="en-US" sz="1400" b="1" dirty="0">
              <a:solidFill>
                <a:srgbClr val="000000"/>
              </a:solidFill>
              <a:latin typeface="Helvetica Neue"/>
              <a:cs typeface="Helvetica Neue"/>
            </a:endParaRPr>
          </a:p>
          <a:p>
            <a:pPr algn="r"/>
            <a:r>
              <a:rPr lang="en-US" sz="1400" i="1" dirty="0" smtClean="0">
                <a:solidFill>
                  <a:srgbClr val="000000"/>
                </a:solidFill>
                <a:latin typeface="Helvetica Neue"/>
                <a:cs typeface="Helvetica Neue"/>
              </a:rPr>
              <a:t>Birthday</a:t>
            </a:r>
            <a:endParaRPr lang="en-US" sz="1400" dirty="0">
              <a:solidFill>
                <a:srgbClr val="000000"/>
              </a:solidFill>
              <a:latin typeface="Helvetica Neue"/>
              <a:cs typeface="Helvetica Neue"/>
            </a:endParaRPr>
          </a:p>
          <a:p>
            <a:pPr algn="r"/>
            <a:r>
              <a:rPr lang="en-US" sz="1400" dirty="0" smtClean="0">
                <a:solidFill>
                  <a:srgbClr val="000000"/>
                </a:solidFill>
                <a:latin typeface="Helvetica Neue"/>
                <a:cs typeface="Helvetica Neue"/>
              </a:rPr>
              <a:t>1915</a:t>
            </a:r>
            <a:endParaRPr lang="en-US" sz="1400" dirty="0">
              <a:solidFill>
                <a:srgbClr val="000000"/>
              </a:solidFill>
              <a:latin typeface="Helvetica Neue"/>
              <a:cs typeface="Helvetica Neue"/>
            </a:endParaRPr>
          </a:p>
          <a:p>
            <a:pPr algn="r">
              <a:lnSpc>
                <a:spcPct val="80000"/>
              </a:lnSpc>
            </a:pPr>
            <a:r>
              <a:rPr lang="en-US" sz="1100" i="1" dirty="0">
                <a:latin typeface="Helvetica Neue"/>
                <a:cs typeface="Helvetica Neue"/>
              </a:rPr>
              <a:t>Image retrieved on March 13, 2015 from </a:t>
            </a:r>
            <a:r>
              <a:rPr lang="en-US" sz="1100" i="1" dirty="0" err="1" smtClean="0">
                <a:latin typeface="Helvetica Neue"/>
                <a:cs typeface="Helvetica Neue"/>
                <a:hlinkClick r:id="rId3"/>
              </a:rPr>
              <a:t>artchive.com</a:t>
            </a:r>
            <a:endParaRPr lang="en-US" sz="1100" i="1" dirty="0">
              <a:latin typeface="Helvetica Neue"/>
              <a:cs typeface="Helvetica Neue"/>
            </a:endParaRPr>
          </a:p>
          <a:p>
            <a:pPr>
              <a:lnSpc>
                <a:spcPct val="80000"/>
              </a:lnSpc>
            </a:pPr>
            <a:endParaRPr lang="en-US" sz="1400" dirty="0">
              <a:latin typeface="Helvetica Neue"/>
              <a:cs typeface="Helvetica Neue"/>
            </a:endParaRPr>
          </a:p>
        </p:txBody>
      </p:sp>
      <p:pic>
        <p:nvPicPr>
          <p:cNvPr id="13" name="Picture 12" descr="http://www.artchive.com/artchive/c/chagall/birthday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68404" y="875099"/>
            <a:ext cx="4266292" cy="3469597"/>
          </a:xfrm>
          <a:prstGeom prst="rect">
            <a:avLst/>
          </a:prstGeom>
          <a:noFill/>
          <a:ln w="38100" cmpd="sng">
            <a:solidFill>
              <a:schemeClr val="tx1"/>
            </a:solidFill>
          </a:ln>
        </p:spPr>
      </p:pic>
      <p:sp>
        <p:nvSpPr>
          <p:cNvPr id="1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012004" y="6366185"/>
            <a:ext cx="7229911" cy="274320"/>
          </a:xfrm>
        </p:spPr>
        <p:txBody>
          <a:bodyPr/>
          <a:lstStyle/>
          <a:p>
            <a:r>
              <a:rPr lang="en-US" dirty="0" smtClean="0">
                <a:latin typeface="Helvetica Neue"/>
                <a:cs typeface="Helvetica Neue"/>
              </a:rPr>
              <a:t>Clarifying the Critiquing Process  </a:t>
            </a:r>
            <a:r>
              <a:rPr lang="en-US" dirty="0" smtClean="0">
                <a:latin typeface="Wingdings"/>
              </a:rPr>
              <a:t>w</a:t>
            </a:r>
            <a:r>
              <a:rPr lang="en-US" dirty="0" smtClean="0"/>
              <a:t>  </a:t>
            </a:r>
            <a:r>
              <a:rPr lang="en-US" dirty="0" smtClean="0">
                <a:latin typeface="Helvetica Neue"/>
                <a:cs typeface="Helvetica Neue"/>
              </a:rPr>
              <a:t>Pamela </a:t>
            </a:r>
            <a:r>
              <a:rPr lang="en-US" dirty="0" err="1" smtClean="0">
                <a:latin typeface="Helvetica Neue"/>
                <a:cs typeface="Helvetica Neue"/>
              </a:rPr>
              <a:t>Duffus</a:t>
            </a:r>
            <a:r>
              <a:rPr lang="en-US" dirty="0" smtClean="0">
                <a:latin typeface="Helvetica Neue"/>
                <a:cs typeface="Helvetica Neue"/>
              </a:rPr>
              <a:t> &amp; Ariel Rudin  </a:t>
            </a:r>
            <a:r>
              <a:rPr lang="en-US" dirty="0" smtClean="0">
                <a:latin typeface="Wingdings"/>
              </a:rPr>
              <a:t>w</a:t>
            </a:r>
            <a:r>
              <a:rPr lang="en-US" dirty="0" smtClean="0"/>
              <a:t>   </a:t>
            </a:r>
            <a:r>
              <a:rPr lang="en-US" dirty="0" err="1" smtClean="0">
                <a:latin typeface="Helvetica Neue"/>
                <a:cs typeface="Helvetica Neue"/>
              </a:rPr>
              <a:t>wwrsdart.wix.com</a:t>
            </a:r>
            <a:r>
              <a:rPr lang="en-US" dirty="0" smtClean="0">
                <a:latin typeface="Helvetica Neue"/>
                <a:cs typeface="Helvetica Neue"/>
              </a:rPr>
              <a:t>/critique</a:t>
            </a:r>
            <a:endParaRPr lang="en-US" dirty="0">
              <a:latin typeface="Helvetica Neue"/>
              <a:cs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30246182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05381">
            <a:off x="509972" y="719652"/>
            <a:ext cx="6775081" cy="2149632"/>
          </a:xfrm>
        </p:spPr>
        <p:txBody>
          <a:bodyPr/>
          <a:lstStyle/>
          <a:p>
            <a:r>
              <a:rPr lang="en-US" sz="4500" b="1" dirty="0" smtClean="0">
                <a:latin typeface="Helvetica Neue"/>
                <a:cs typeface="Helvetica Neue"/>
              </a:rPr>
              <a:t>Clarifying the critiquing process</a:t>
            </a:r>
            <a:endParaRPr lang="en-US" sz="4500" b="1" dirty="0">
              <a:latin typeface="Helvetica Neue"/>
              <a:cs typeface="Helvetica Neue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06326">
            <a:off x="1554813" y="3093427"/>
            <a:ext cx="5789245" cy="329259"/>
          </a:xfrm>
        </p:spPr>
        <p:txBody>
          <a:bodyPr>
            <a:noAutofit/>
          </a:bodyPr>
          <a:lstStyle/>
          <a:p>
            <a:r>
              <a:rPr lang="en-US" sz="2400" spc="0" dirty="0" smtClean="0">
                <a:latin typeface="Helvetica Neue"/>
                <a:cs typeface="Helvetica Neue"/>
              </a:rPr>
              <a:t>Pamela </a:t>
            </a:r>
            <a:r>
              <a:rPr lang="en-US" sz="2400" spc="0" dirty="0" err="1" smtClean="0">
                <a:latin typeface="Helvetica Neue"/>
                <a:cs typeface="Helvetica Neue"/>
              </a:rPr>
              <a:t>Duffus</a:t>
            </a:r>
            <a:r>
              <a:rPr lang="en-US" sz="2400" spc="0" dirty="0" smtClean="0">
                <a:latin typeface="Helvetica Neue"/>
                <a:cs typeface="Helvetica Neue"/>
              </a:rPr>
              <a:t> &amp; Ariel </a:t>
            </a:r>
            <a:r>
              <a:rPr lang="en-US" sz="2400" spc="0" dirty="0" err="1" smtClean="0">
                <a:latin typeface="Helvetica Neue"/>
                <a:cs typeface="Helvetica Neue"/>
              </a:rPr>
              <a:t>Rudin</a:t>
            </a:r>
            <a:endParaRPr lang="en-US" sz="2400" spc="0" dirty="0">
              <a:latin typeface="Helvetica Neue"/>
              <a:cs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29708985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22960" y="167340"/>
            <a:ext cx="7520940" cy="548640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Helvetica Neue"/>
                <a:cs typeface="Helvetica Neue"/>
              </a:rPr>
              <a:t>Interpretation (CONT.)</a:t>
            </a:r>
            <a:endParaRPr lang="en-US" b="1" dirty="0">
              <a:solidFill>
                <a:srgbClr val="FF0000"/>
              </a:solidFill>
              <a:latin typeface="Helvetica Neue"/>
              <a:cs typeface="Helvetica Neue"/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297649" y="844016"/>
            <a:ext cx="4020352" cy="5268132"/>
          </a:xfrm>
        </p:spPr>
        <p:txBody>
          <a:bodyPr>
            <a:noAutofit/>
          </a:bodyPr>
          <a:lstStyle/>
          <a:p>
            <a:r>
              <a:rPr lang="en-US" sz="2000" dirty="0" smtClean="0">
                <a:latin typeface="Helvetica Neue"/>
                <a:cs typeface="Helvetica Neue"/>
              </a:rPr>
              <a:t>STUDENT EXAMPLES</a:t>
            </a:r>
            <a:endParaRPr lang="en-US" sz="2000" dirty="0">
              <a:latin typeface="Helvetica Neue"/>
              <a:cs typeface="Helvetica Neue"/>
            </a:endParaRPr>
          </a:p>
          <a:p>
            <a:pPr marL="0" indent="0"/>
            <a:r>
              <a:rPr lang="en-US" sz="2000" b="0" i="1" dirty="0" smtClean="0">
                <a:latin typeface="Helvetica Neue"/>
                <a:cs typeface="Helvetica Neue"/>
              </a:rPr>
              <a:t>Preschooler </a:t>
            </a:r>
          </a:p>
          <a:p>
            <a:pPr marL="0" indent="0"/>
            <a:r>
              <a:rPr lang="en-US" sz="2000" b="0" dirty="0" smtClean="0">
                <a:latin typeface="Helvetica Neue"/>
                <a:cs typeface="Helvetica Neue"/>
              </a:rPr>
              <a:t>The </a:t>
            </a:r>
            <a:r>
              <a:rPr lang="en-US" sz="2000" b="0" dirty="0">
                <a:latin typeface="Helvetica Neue"/>
                <a:cs typeface="Helvetica Neue"/>
              </a:rPr>
              <a:t>princess and prince are messing up the room by knocking themselves over.  They are kissing because they are a princess and prince.  There is a table that is going to break; maybe it’s glass.  They are getting ready to go to the Ball.  They will fly to the Ball.  She has flowers for her wedding so she can dance.  </a:t>
            </a:r>
          </a:p>
        </p:txBody>
      </p:sp>
      <p:sp>
        <p:nvSpPr>
          <p:cNvPr id="12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012004" y="6366185"/>
            <a:ext cx="7229911" cy="274320"/>
          </a:xfrm>
        </p:spPr>
        <p:txBody>
          <a:bodyPr/>
          <a:lstStyle/>
          <a:p>
            <a:r>
              <a:rPr lang="en-US" dirty="0" smtClean="0">
                <a:latin typeface="Helvetica Neue"/>
                <a:cs typeface="Helvetica Neue"/>
              </a:rPr>
              <a:t>Clarifying the Critiquing Process  </a:t>
            </a:r>
            <a:r>
              <a:rPr lang="en-US" dirty="0" smtClean="0">
                <a:latin typeface="Wingdings"/>
              </a:rPr>
              <a:t>w</a:t>
            </a:r>
            <a:r>
              <a:rPr lang="en-US" dirty="0" smtClean="0"/>
              <a:t>  </a:t>
            </a:r>
            <a:r>
              <a:rPr lang="en-US" dirty="0" smtClean="0">
                <a:latin typeface="Helvetica Neue"/>
                <a:cs typeface="Helvetica Neue"/>
              </a:rPr>
              <a:t>Pamela </a:t>
            </a:r>
            <a:r>
              <a:rPr lang="en-US" dirty="0" err="1" smtClean="0">
                <a:latin typeface="Helvetica Neue"/>
                <a:cs typeface="Helvetica Neue"/>
              </a:rPr>
              <a:t>Duffus</a:t>
            </a:r>
            <a:r>
              <a:rPr lang="en-US" dirty="0" smtClean="0">
                <a:latin typeface="Helvetica Neue"/>
                <a:cs typeface="Helvetica Neue"/>
              </a:rPr>
              <a:t> &amp; Ariel Rudin  </a:t>
            </a:r>
            <a:r>
              <a:rPr lang="en-US" dirty="0" smtClean="0">
                <a:latin typeface="Wingdings"/>
              </a:rPr>
              <a:t>w</a:t>
            </a:r>
            <a:r>
              <a:rPr lang="en-US" dirty="0" smtClean="0"/>
              <a:t>   </a:t>
            </a:r>
            <a:r>
              <a:rPr lang="en-US" dirty="0" err="1" smtClean="0">
                <a:latin typeface="Helvetica Neue"/>
                <a:cs typeface="Helvetica Neue"/>
              </a:rPr>
              <a:t>wwrsdart.wix.com</a:t>
            </a:r>
            <a:r>
              <a:rPr lang="en-US" dirty="0" smtClean="0">
                <a:latin typeface="Helvetica Neue"/>
                <a:cs typeface="Helvetica Neue"/>
              </a:rPr>
              <a:t>/critique</a:t>
            </a:r>
            <a:endParaRPr lang="en-US" dirty="0">
              <a:latin typeface="Helvetica Neue"/>
              <a:cs typeface="Helvetica Neue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83771" y="4395071"/>
            <a:ext cx="4282412" cy="10536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 smtClean="0">
                <a:solidFill>
                  <a:srgbClr val="000000"/>
                </a:solidFill>
                <a:latin typeface="Helvetica Neue"/>
                <a:cs typeface="Helvetica Neue"/>
              </a:rPr>
              <a:t>Marc Chagall</a:t>
            </a:r>
            <a:endParaRPr lang="en-US" sz="1400" b="1" dirty="0">
              <a:solidFill>
                <a:srgbClr val="000000"/>
              </a:solidFill>
              <a:latin typeface="Helvetica Neue"/>
              <a:cs typeface="Helvetica Neue"/>
            </a:endParaRPr>
          </a:p>
          <a:p>
            <a:pPr algn="r"/>
            <a:r>
              <a:rPr lang="en-US" sz="1400" i="1" dirty="0" smtClean="0">
                <a:solidFill>
                  <a:srgbClr val="000000"/>
                </a:solidFill>
                <a:latin typeface="Helvetica Neue"/>
                <a:cs typeface="Helvetica Neue"/>
              </a:rPr>
              <a:t>Birthday</a:t>
            </a:r>
            <a:endParaRPr lang="en-US" sz="1400" dirty="0">
              <a:solidFill>
                <a:srgbClr val="000000"/>
              </a:solidFill>
              <a:latin typeface="Helvetica Neue"/>
              <a:cs typeface="Helvetica Neue"/>
            </a:endParaRPr>
          </a:p>
          <a:p>
            <a:pPr algn="r"/>
            <a:r>
              <a:rPr lang="en-US" sz="1400" dirty="0" smtClean="0">
                <a:solidFill>
                  <a:srgbClr val="000000"/>
                </a:solidFill>
                <a:latin typeface="Helvetica Neue"/>
                <a:cs typeface="Helvetica Neue"/>
              </a:rPr>
              <a:t>1915</a:t>
            </a:r>
            <a:endParaRPr lang="en-US" sz="1400" dirty="0">
              <a:solidFill>
                <a:srgbClr val="000000"/>
              </a:solidFill>
              <a:latin typeface="Helvetica Neue"/>
              <a:cs typeface="Helvetica Neue"/>
            </a:endParaRPr>
          </a:p>
          <a:p>
            <a:pPr algn="r">
              <a:lnSpc>
                <a:spcPct val="80000"/>
              </a:lnSpc>
            </a:pPr>
            <a:r>
              <a:rPr lang="en-US" sz="1100" i="1" dirty="0">
                <a:latin typeface="Helvetica Neue"/>
                <a:cs typeface="Helvetica Neue"/>
              </a:rPr>
              <a:t>Image retrieved on March 13, 2015 from </a:t>
            </a:r>
            <a:r>
              <a:rPr lang="en-US" sz="1100" i="1" dirty="0" err="1" smtClean="0">
                <a:latin typeface="Helvetica Neue"/>
                <a:cs typeface="Helvetica Neue"/>
                <a:hlinkClick r:id="rId3" action="ppaction://hlinkfile"/>
              </a:rPr>
              <a:t>artchive.com</a:t>
            </a:r>
            <a:endParaRPr lang="en-US" sz="1100" i="1" dirty="0">
              <a:latin typeface="Helvetica Neue"/>
              <a:cs typeface="Helvetica Neue"/>
            </a:endParaRPr>
          </a:p>
          <a:p>
            <a:pPr>
              <a:lnSpc>
                <a:spcPct val="80000"/>
              </a:lnSpc>
            </a:pPr>
            <a:endParaRPr lang="en-US" sz="1400" dirty="0">
              <a:latin typeface="Helvetica Neue"/>
              <a:cs typeface="Helvetica Neue"/>
            </a:endParaRPr>
          </a:p>
        </p:txBody>
      </p:sp>
      <p:pic>
        <p:nvPicPr>
          <p:cNvPr id="11" name="Picture 10" descr="http://www.artchive.com/artchive/c/chagall/birthday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68404" y="875099"/>
            <a:ext cx="4266292" cy="3469597"/>
          </a:xfrm>
          <a:prstGeom prst="rect">
            <a:avLst/>
          </a:prstGeom>
          <a:noFill/>
          <a:ln w="38100" cmpd="sng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8112763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22960" y="167340"/>
            <a:ext cx="7520940" cy="548640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Helvetica Neue"/>
                <a:cs typeface="Helvetica Neue"/>
              </a:rPr>
              <a:t>Interpretation (CONT.)</a:t>
            </a:r>
            <a:endParaRPr lang="en-US" b="1" dirty="0">
              <a:solidFill>
                <a:srgbClr val="FF0000"/>
              </a:solidFill>
              <a:latin typeface="Helvetica Neue"/>
              <a:cs typeface="Helvetica Neue"/>
            </a:endParaRPr>
          </a:p>
        </p:txBody>
      </p:sp>
      <p:sp>
        <p:nvSpPr>
          <p:cNvPr id="12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012004" y="6366185"/>
            <a:ext cx="7229911" cy="274320"/>
          </a:xfrm>
        </p:spPr>
        <p:txBody>
          <a:bodyPr/>
          <a:lstStyle/>
          <a:p>
            <a:r>
              <a:rPr lang="en-US" dirty="0" smtClean="0">
                <a:latin typeface="Helvetica Neue"/>
                <a:cs typeface="Helvetica Neue"/>
              </a:rPr>
              <a:t>Clarifying the Critiquing Process  </a:t>
            </a:r>
            <a:r>
              <a:rPr lang="en-US" dirty="0" smtClean="0">
                <a:latin typeface="Wingdings"/>
              </a:rPr>
              <a:t>w</a:t>
            </a:r>
            <a:r>
              <a:rPr lang="en-US" dirty="0" smtClean="0"/>
              <a:t>  </a:t>
            </a:r>
            <a:r>
              <a:rPr lang="en-US" dirty="0" smtClean="0">
                <a:latin typeface="Helvetica Neue"/>
                <a:cs typeface="Helvetica Neue"/>
              </a:rPr>
              <a:t>Pamela </a:t>
            </a:r>
            <a:r>
              <a:rPr lang="en-US" dirty="0" err="1" smtClean="0">
                <a:latin typeface="Helvetica Neue"/>
                <a:cs typeface="Helvetica Neue"/>
              </a:rPr>
              <a:t>Duffus</a:t>
            </a:r>
            <a:r>
              <a:rPr lang="en-US" dirty="0" smtClean="0">
                <a:latin typeface="Helvetica Neue"/>
                <a:cs typeface="Helvetica Neue"/>
              </a:rPr>
              <a:t> &amp; Ariel Rudin  </a:t>
            </a:r>
            <a:r>
              <a:rPr lang="en-US" dirty="0" smtClean="0">
                <a:latin typeface="Wingdings"/>
              </a:rPr>
              <a:t>w</a:t>
            </a:r>
            <a:r>
              <a:rPr lang="en-US" dirty="0" smtClean="0"/>
              <a:t>   </a:t>
            </a:r>
            <a:r>
              <a:rPr lang="en-US" dirty="0" err="1" smtClean="0">
                <a:latin typeface="Helvetica Neue"/>
                <a:cs typeface="Helvetica Neue"/>
              </a:rPr>
              <a:t>wwrsdart.wix.com</a:t>
            </a:r>
            <a:r>
              <a:rPr lang="en-US" dirty="0" smtClean="0">
                <a:latin typeface="Helvetica Neue"/>
                <a:cs typeface="Helvetica Neue"/>
              </a:rPr>
              <a:t>/critique</a:t>
            </a:r>
            <a:endParaRPr lang="en-US" dirty="0">
              <a:latin typeface="Helvetica Neue"/>
              <a:cs typeface="Helvetica Neue"/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297649" y="844016"/>
            <a:ext cx="4020352" cy="5268132"/>
          </a:xfrm>
        </p:spPr>
        <p:txBody>
          <a:bodyPr>
            <a:noAutofit/>
          </a:bodyPr>
          <a:lstStyle/>
          <a:p>
            <a:r>
              <a:rPr lang="en-US" sz="2000" dirty="0" smtClean="0">
                <a:latin typeface="Helvetica Neue"/>
                <a:cs typeface="Helvetica Neue"/>
              </a:rPr>
              <a:t>STUDENT EXAMPLES</a:t>
            </a:r>
          </a:p>
          <a:p>
            <a:pPr marL="0" indent="0"/>
            <a:r>
              <a:rPr lang="en-US" sz="2000" b="0" i="1" dirty="0">
                <a:latin typeface="Helvetica Neue"/>
                <a:cs typeface="Helvetica Neue"/>
              </a:rPr>
              <a:t>High School </a:t>
            </a:r>
            <a:endParaRPr lang="en-US" sz="2000" b="0" i="1" dirty="0" smtClean="0">
              <a:latin typeface="Helvetica Neue"/>
              <a:cs typeface="Helvetica Neue"/>
            </a:endParaRPr>
          </a:p>
          <a:p>
            <a:pPr marL="0" indent="0"/>
            <a:r>
              <a:rPr lang="en-US" sz="1600" b="0" i="1" dirty="0" smtClean="0">
                <a:latin typeface="Helvetica Neue"/>
                <a:cs typeface="Helvetica Neue"/>
              </a:rPr>
              <a:t>(</a:t>
            </a:r>
            <a:r>
              <a:rPr lang="en-US" sz="1600" b="0" i="1" dirty="0">
                <a:latin typeface="Helvetica Neue"/>
                <a:cs typeface="Helvetica Neue"/>
              </a:rPr>
              <a:t>12</a:t>
            </a:r>
            <a:r>
              <a:rPr lang="en-US" sz="1600" b="0" i="1" baseline="30000" dirty="0">
                <a:latin typeface="Helvetica Neue"/>
                <a:cs typeface="Helvetica Neue"/>
              </a:rPr>
              <a:t>th</a:t>
            </a:r>
            <a:r>
              <a:rPr lang="en-US" sz="1600" b="0" i="1" dirty="0">
                <a:latin typeface="Helvetica Neue"/>
                <a:cs typeface="Helvetica Neue"/>
              </a:rPr>
              <a:t> grade painting students)</a:t>
            </a:r>
          </a:p>
          <a:p>
            <a:pPr marL="0" indent="0"/>
            <a:r>
              <a:rPr lang="en-US" sz="2000" b="0" dirty="0">
                <a:latin typeface="Helvetica Neue"/>
                <a:cs typeface="Helvetica Neue"/>
              </a:rPr>
              <a:t>A woman feels the presence of a ghost of </a:t>
            </a:r>
            <a:r>
              <a:rPr lang="en-US" sz="2000" b="0" dirty="0" smtClean="0">
                <a:latin typeface="Helvetica Neue"/>
                <a:cs typeface="Helvetica Neue"/>
              </a:rPr>
              <a:t>someone </a:t>
            </a:r>
            <a:r>
              <a:rPr lang="en-US" sz="2000" b="0" dirty="0">
                <a:latin typeface="Helvetica Neue"/>
                <a:cs typeface="Helvetica Neue"/>
              </a:rPr>
              <a:t>she loves.  She is preparing for </a:t>
            </a:r>
            <a:r>
              <a:rPr lang="en-US" sz="2000" b="0" dirty="0" smtClean="0">
                <a:latin typeface="Helvetica Neue"/>
                <a:cs typeface="Helvetica Neue"/>
              </a:rPr>
              <a:t>the anniversary </a:t>
            </a:r>
            <a:r>
              <a:rPr lang="en-US" sz="2000" b="0" dirty="0">
                <a:latin typeface="Helvetica Neue"/>
                <a:cs typeface="Helvetica Neue"/>
              </a:rPr>
              <a:t>of his death.  His presence </a:t>
            </a:r>
            <a:r>
              <a:rPr lang="en-US" sz="2000" b="0" dirty="0" smtClean="0">
                <a:latin typeface="Helvetica Neue"/>
                <a:cs typeface="Helvetica Neue"/>
              </a:rPr>
              <a:t>surprises her </a:t>
            </a:r>
            <a:r>
              <a:rPr lang="en-US" sz="2000" b="0" dirty="0">
                <a:latin typeface="Helvetica Neue"/>
                <a:cs typeface="Helvetica Neue"/>
              </a:rPr>
              <a:t>yet she appears </a:t>
            </a:r>
            <a:r>
              <a:rPr lang="en-US" sz="2000" b="0" dirty="0" smtClean="0">
                <a:latin typeface="Helvetica Neue"/>
                <a:cs typeface="Helvetica Neue"/>
              </a:rPr>
              <a:t>happy. The </a:t>
            </a:r>
            <a:r>
              <a:rPr lang="en-US" sz="2000" b="0" dirty="0">
                <a:latin typeface="Helvetica Neue"/>
                <a:cs typeface="Helvetica Neue"/>
              </a:rPr>
              <a:t>color of </a:t>
            </a:r>
            <a:r>
              <a:rPr lang="en-US" sz="2000" b="0" dirty="0" smtClean="0">
                <a:latin typeface="Helvetica Neue"/>
                <a:cs typeface="Helvetica Neue"/>
              </a:rPr>
              <a:t>her clothing </a:t>
            </a:r>
            <a:r>
              <a:rPr lang="en-US" sz="2000" b="0" dirty="0">
                <a:latin typeface="Helvetica Neue"/>
                <a:cs typeface="Helvetica Neue"/>
              </a:rPr>
              <a:t>looks as if she is in mourning.  The setting </a:t>
            </a:r>
            <a:r>
              <a:rPr lang="en-US" sz="2000" b="0" dirty="0" smtClean="0">
                <a:latin typeface="Helvetica Neue"/>
                <a:cs typeface="Helvetica Neue"/>
              </a:rPr>
              <a:t>is </a:t>
            </a:r>
            <a:r>
              <a:rPr lang="en-US" sz="2000" b="0" dirty="0">
                <a:latin typeface="Helvetica Neue"/>
                <a:cs typeface="Helvetica Neue"/>
              </a:rPr>
              <a:t>eerie with a gloomy </a:t>
            </a:r>
            <a:r>
              <a:rPr lang="en-US" sz="2000" b="0" dirty="0" smtClean="0">
                <a:latin typeface="Helvetica Neue"/>
                <a:cs typeface="Helvetica Neue"/>
              </a:rPr>
              <a:t>exterior contradicting </a:t>
            </a:r>
            <a:r>
              <a:rPr lang="en-US" sz="2000" b="0" dirty="0">
                <a:latin typeface="Helvetica Neue"/>
                <a:cs typeface="Helvetica Neue"/>
              </a:rPr>
              <a:t>the </a:t>
            </a:r>
            <a:r>
              <a:rPr lang="en-US" sz="2000" b="0" dirty="0" smtClean="0">
                <a:latin typeface="Helvetica Neue"/>
                <a:cs typeface="Helvetica Neue"/>
              </a:rPr>
              <a:t>bright </a:t>
            </a:r>
            <a:r>
              <a:rPr lang="en-US" sz="2000" b="0" dirty="0">
                <a:latin typeface="Helvetica Neue"/>
                <a:cs typeface="Helvetica Neue"/>
              </a:rPr>
              <a:t>interior. </a:t>
            </a:r>
          </a:p>
          <a:p>
            <a:endParaRPr lang="en-US" sz="2000" dirty="0">
              <a:latin typeface="Helvetica Neue"/>
              <a:cs typeface="Helvetica Neue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83771" y="4395071"/>
            <a:ext cx="4282412" cy="10536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 smtClean="0">
                <a:solidFill>
                  <a:srgbClr val="000000"/>
                </a:solidFill>
                <a:latin typeface="Helvetica Neue"/>
                <a:cs typeface="Helvetica Neue"/>
              </a:rPr>
              <a:t>Marc Chagall</a:t>
            </a:r>
            <a:endParaRPr lang="en-US" sz="1400" b="1" dirty="0">
              <a:solidFill>
                <a:srgbClr val="000000"/>
              </a:solidFill>
              <a:latin typeface="Helvetica Neue"/>
              <a:cs typeface="Helvetica Neue"/>
            </a:endParaRPr>
          </a:p>
          <a:p>
            <a:pPr algn="r"/>
            <a:r>
              <a:rPr lang="en-US" sz="1400" i="1" dirty="0" smtClean="0">
                <a:solidFill>
                  <a:srgbClr val="000000"/>
                </a:solidFill>
                <a:latin typeface="Helvetica Neue"/>
                <a:cs typeface="Helvetica Neue"/>
              </a:rPr>
              <a:t>Birthday</a:t>
            </a:r>
            <a:endParaRPr lang="en-US" sz="1400" dirty="0">
              <a:solidFill>
                <a:srgbClr val="000000"/>
              </a:solidFill>
              <a:latin typeface="Helvetica Neue"/>
              <a:cs typeface="Helvetica Neue"/>
            </a:endParaRPr>
          </a:p>
          <a:p>
            <a:pPr algn="r"/>
            <a:r>
              <a:rPr lang="en-US" sz="1400" dirty="0" smtClean="0">
                <a:solidFill>
                  <a:srgbClr val="000000"/>
                </a:solidFill>
                <a:latin typeface="Helvetica Neue"/>
                <a:cs typeface="Helvetica Neue"/>
              </a:rPr>
              <a:t>1915</a:t>
            </a:r>
            <a:endParaRPr lang="en-US" sz="1400" dirty="0">
              <a:solidFill>
                <a:srgbClr val="000000"/>
              </a:solidFill>
              <a:latin typeface="Helvetica Neue"/>
              <a:cs typeface="Helvetica Neue"/>
            </a:endParaRPr>
          </a:p>
          <a:p>
            <a:pPr algn="r">
              <a:lnSpc>
                <a:spcPct val="80000"/>
              </a:lnSpc>
            </a:pPr>
            <a:r>
              <a:rPr lang="en-US" sz="1100" i="1" dirty="0">
                <a:latin typeface="Helvetica Neue"/>
                <a:cs typeface="Helvetica Neue"/>
              </a:rPr>
              <a:t>Image retrieved on March 13, 2015 from </a:t>
            </a:r>
            <a:r>
              <a:rPr lang="en-US" sz="1100" i="1" dirty="0" err="1" smtClean="0">
                <a:latin typeface="Helvetica Neue"/>
                <a:cs typeface="Helvetica Neue"/>
                <a:hlinkClick r:id="rId3"/>
              </a:rPr>
              <a:t>artchive.com</a:t>
            </a:r>
            <a:endParaRPr lang="en-US" sz="1100" i="1" dirty="0">
              <a:latin typeface="Helvetica Neue"/>
              <a:cs typeface="Helvetica Neue"/>
            </a:endParaRPr>
          </a:p>
          <a:p>
            <a:pPr>
              <a:lnSpc>
                <a:spcPct val="80000"/>
              </a:lnSpc>
            </a:pPr>
            <a:endParaRPr lang="en-US" sz="1400" dirty="0">
              <a:latin typeface="Helvetica Neue"/>
              <a:cs typeface="Helvetica Neue"/>
            </a:endParaRPr>
          </a:p>
        </p:txBody>
      </p:sp>
      <p:pic>
        <p:nvPicPr>
          <p:cNvPr id="13" name="Picture 12" descr="http://www.artchive.com/artchive/c/chagall/birthday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68404" y="875099"/>
            <a:ext cx="4266292" cy="3469597"/>
          </a:xfrm>
          <a:prstGeom prst="rect">
            <a:avLst/>
          </a:prstGeom>
          <a:noFill/>
          <a:ln w="38100" cmpd="sng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9480604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Kim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1760" y="868442"/>
            <a:ext cx="3480035" cy="3480035"/>
          </a:xfrm>
          <a:prstGeom prst="rect">
            <a:avLst/>
          </a:prstGeom>
          <a:ln w="38100" cmpd="sng">
            <a:solidFill>
              <a:schemeClr val="tx1"/>
            </a:solidFill>
          </a:ln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22960" y="167340"/>
            <a:ext cx="7520940" cy="548640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Helvetica Neue"/>
                <a:cs typeface="Helvetica Neue"/>
              </a:rPr>
              <a:t>EVALUATION</a:t>
            </a:r>
            <a:endParaRPr lang="en-US" b="1" dirty="0">
              <a:solidFill>
                <a:srgbClr val="FF0000"/>
              </a:solidFill>
              <a:latin typeface="Helvetica Neue"/>
              <a:cs typeface="Helvetica Neue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80121" y="848123"/>
            <a:ext cx="4598279" cy="4248356"/>
          </a:xfrm>
          <a:prstGeom prst="rect">
            <a:avLst/>
          </a:prstGeom>
          <a:ln>
            <a:solidFill>
              <a:srgbClr val="000000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451241" y="954559"/>
            <a:ext cx="4435719" cy="2845280"/>
          </a:xfrm>
        </p:spPr>
        <p:txBody>
          <a:bodyPr>
            <a:noAutofit/>
          </a:bodyPr>
          <a:lstStyle/>
          <a:p>
            <a:pPr marL="0" indent="0" algn="ctr"/>
            <a:r>
              <a:rPr lang="en-US" sz="2400" dirty="0" smtClean="0">
                <a:latin typeface="Helvetica Neue"/>
                <a:cs typeface="Helvetica Neue"/>
              </a:rPr>
              <a:t>STRENGTH VS. WEAKNESS</a:t>
            </a:r>
          </a:p>
          <a:p>
            <a:pPr marL="0" indent="0"/>
            <a:r>
              <a:rPr lang="en-US" sz="2400" b="0" dirty="0" smtClean="0">
                <a:latin typeface="Helvetica Neue"/>
                <a:cs typeface="Helvetica Neue"/>
              </a:rPr>
              <a:t>Students critique classmate’s artwork by giving a strength and weakness. </a:t>
            </a:r>
          </a:p>
          <a:p>
            <a:pPr>
              <a:buFont typeface="Arial"/>
              <a:buChar char="•"/>
            </a:pPr>
            <a:r>
              <a:rPr lang="en-US" sz="2400" b="0" dirty="0" smtClean="0">
                <a:latin typeface="Helvetica Neue"/>
                <a:cs typeface="Helvetica Neue"/>
              </a:rPr>
              <a:t>What is one thing that works for the piece? </a:t>
            </a:r>
          </a:p>
          <a:p>
            <a:pPr>
              <a:buFont typeface="Arial"/>
              <a:buChar char="•"/>
            </a:pPr>
            <a:r>
              <a:rPr lang="en-US" sz="2400" b="0" dirty="0" smtClean="0">
                <a:latin typeface="Helvetica Neue"/>
                <a:cs typeface="Helvetica Neue"/>
              </a:rPr>
              <a:t>What is one thing that can be reworked/edited?</a:t>
            </a:r>
            <a:endParaRPr lang="en-US" sz="2400" b="0" dirty="0">
              <a:latin typeface="Helvetica Neue"/>
              <a:cs typeface="Helvetica Neue"/>
            </a:endParaRPr>
          </a:p>
        </p:txBody>
      </p:sp>
      <p:sp>
        <p:nvSpPr>
          <p:cNvPr id="1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012004" y="6366185"/>
            <a:ext cx="7229911" cy="274320"/>
          </a:xfrm>
        </p:spPr>
        <p:txBody>
          <a:bodyPr/>
          <a:lstStyle/>
          <a:p>
            <a:r>
              <a:rPr lang="en-US" dirty="0" smtClean="0">
                <a:latin typeface="Helvetica Neue"/>
                <a:cs typeface="Helvetica Neue"/>
              </a:rPr>
              <a:t>Clarifying the Critiquing Process  </a:t>
            </a:r>
            <a:r>
              <a:rPr lang="en-US" dirty="0" smtClean="0">
                <a:latin typeface="Wingdings"/>
              </a:rPr>
              <a:t>w</a:t>
            </a:r>
            <a:r>
              <a:rPr lang="en-US" dirty="0" smtClean="0"/>
              <a:t>  </a:t>
            </a:r>
            <a:r>
              <a:rPr lang="en-US" dirty="0" smtClean="0">
                <a:latin typeface="Helvetica Neue"/>
                <a:cs typeface="Helvetica Neue"/>
              </a:rPr>
              <a:t>Pamela </a:t>
            </a:r>
            <a:r>
              <a:rPr lang="en-US" dirty="0" err="1" smtClean="0">
                <a:latin typeface="Helvetica Neue"/>
                <a:cs typeface="Helvetica Neue"/>
              </a:rPr>
              <a:t>Duffus</a:t>
            </a:r>
            <a:r>
              <a:rPr lang="en-US" dirty="0" smtClean="0">
                <a:latin typeface="Helvetica Neue"/>
                <a:cs typeface="Helvetica Neue"/>
              </a:rPr>
              <a:t> &amp; Ariel Rudin  </a:t>
            </a:r>
            <a:r>
              <a:rPr lang="en-US" dirty="0" smtClean="0">
                <a:latin typeface="Wingdings"/>
              </a:rPr>
              <a:t>w</a:t>
            </a:r>
            <a:r>
              <a:rPr lang="en-US" dirty="0" smtClean="0"/>
              <a:t>   </a:t>
            </a:r>
            <a:r>
              <a:rPr lang="en-US" dirty="0" err="1" smtClean="0">
                <a:latin typeface="Helvetica Neue"/>
                <a:cs typeface="Helvetica Neue"/>
              </a:rPr>
              <a:t>wwrsdart.wix.com</a:t>
            </a:r>
            <a:r>
              <a:rPr lang="en-US" dirty="0" smtClean="0">
                <a:latin typeface="Helvetica Neue"/>
                <a:cs typeface="Helvetica Neue"/>
              </a:rPr>
              <a:t>/critique</a:t>
            </a:r>
            <a:endParaRPr lang="en-US" dirty="0">
              <a:latin typeface="Helvetica Neue"/>
              <a:cs typeface="Helvetica Neue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625958" y="4378135"/>
            <a:ext cx="207786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latin typeface="Helvetica Neue"/>
                <a:cs typeface="Helvetica Neue"/>
              </a:rPr>
              <a:t>Sarah Kim</a:t>
            </a:r>
          </a:p>
          <a:p>
            <a:pPr algn="r"/>
            <a:r>
              <a:rPr lang="en-US" sz="1400" dirty="0" smtClean="0">
                <a:latin typeface="Helvetica Neue"/>
                <a:cs typeface="Helvetica Neue"/>
              </a:rPr>
              <a:t>Graphic Design II</a:t>
            </a:r>
          </a:p>
          <a:p>
            <a:pPr algn="r"/>
            <a:r>
              <a:rPr lang="en-US" sz="1400" dirty="0" smtClean="0">
                <a:latin typeface="Helvetica Neue"/>
                <a:cs typeface="Helvetica Neue"/>
              </a:rPr>
              <a:t>Alphabet Book</a:t>
            </a:r>
            <a:endParaRPr lang="en-US" sz="1400" dirty="0">
              <a:latin typeface="Helvetica Neue"/>
              <a:cs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8206801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822960" y="6366185"/>
            <a:ext cx="7418955" cy="274320"/>
          </a:xfrm>
        </p:spPr>
        <p:txBody>
          <a:bodyPr/>
          <a:lstStyle/>
          <a:p>
            <a:r>
              <a:rPr lang="en-US" dirty="0">
                <a:latin typeface="Helvetica Neue"/>
                <a:cs typeface="Helvetica Neue"/>
              </a:rPr>
              <a:t>Clarifying the Critiquing Process  </a:t>
            </a:r>
            <a:r>
              <a:rPr lang="en-US" dirty="0">
                <a:latin typeface="Wingdings"/>
              </a:rPr>
              <a:t>w</a:t>
            </a:r>
            <a:r>
              <a:rPr lang="en-US" dirty="0"/>
              <a:t>  </a:t>
            </a:r>
            <a:r>
              <a:rPr lang="en-US" dirty="0">
                <a:latin typeface="Helvetica Neue"/>
                <a:cs typeface="Helvetica Neue"/>
              </a:rPr>
              <a:t>Pamela </a:t>
            </a:r>
            <a:r>
              <a:rPr lang="en-US" dirty="0" err="1">
                <a:latin typeface="Helvetica Neue"/>
                <a:cs typeface="Helvetica Neue"/>
              </a:rPr>
              <a:t>Duffus</a:t>
            </a:r>
            <a:r>
              <a:rPr lang="en-US" dirty="0">
                <a:latin typeface="Helvetica Neue"/>
                <a:cs typeface="Helvetica Neue"/>
              </a:rPr>
              <a:t> &amp; Ariel </a:t>
            </a:r>
            <a:r>
              <a:rPr lang="en-US" dirty="0" err="1">
                <a:latin typeface="Helvetica Neue"/>
                <a:cs typeface="Helvetica Neue"/>
              </a:rPr>
              <a:t>Rudin</a:t>
            </a:r>
            <a:r>
              <a:rPr lang="en-US" dirty="0">
                <a:latin typeface="Helvetica Neue"/>
                <a:cs typeface="Helvetica Neue"/>
              </a:rPr>
              <a:t>  </a:t>
            </a:r>
            <a:r>
              <a:rPr lang="en-US" dirty="0">
                <a:latin typeface="Wingdings"/>
              </a:rPr>
              <a:t>w</a:t>
            </a:r>
            <a:r>
              <a:rPr lang="en-US" dirty="0"/>
              <a:t>   </a:t>
            </a:r>
            <a:r>
              <a:rPr lang="en-US" dirty="0" err="1">
                <a:latin typeface="Helvetica Neue"/>
                <a:cs typeface="Helvetica Neue"/>
              </a:rPr>
              <a:t>wwrsdart.wix.com</a:t>
            </a:r>
            <a:r>
              <a:rPr lang="en-US" dirty="0">
                <a:latin typeface="Helvetica Neue"/>
                <a:cs typeface="Helvetica Neue"/>
              </a:rPr>
              <a:t>/critique</a:t>
            </a:r>
          </a:p>
        </p:txBody>
      </p:sp>
      <p:pic>
        <p:nvPicPr>
          <p:cNvPr id="3" name="Picture 2" descr="Kim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0208" y="898924"/>
            <a:ext cx="3419075" cy="3419075"/>
          </a:xfrm>
          <a:prstGeom prst="rect">
            <a:avLst/>
          </a:prstGeom>
          <a:ln w="38100" cmpd="sng"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6612696" y="4317999"/>
            <a:ext cx="207786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latin typeface="Helvetica Neue"/>
                <a:cs typeface="Helvetica Neue"/>
              </a:rPr>
              <a:t>Sarah Kim</a:t>
            </a:r>
          </a:p>
          <a:p>
            <a:pPr algn="r"/>
            <a:r>
              <a:rPr lang="en-US" sz="1400" dirty="0" smtClean="0">
                <a:latin typeface="Helvetica Neue"/>
                <a:cs typeface="Helvetica Neue"/>
              </a:rPr>
              <a:t>Graphic Design II</a:t>
            </a:r>
          </a:p>
          <a:p>
            <a:pPr algn="r"/>
            <a:r>
              <a:rPr lang="en-US" sz="1400" dirty="0" smtClean="0">
                <a:latin typeface="Helvetica Neue"/>
                <a:cs typeface="Helvetica Neue"/>
              </a:rPr>
              <a:t>Alphabet Book</a:t>
            </a:r>
            <a:endParaRPr lang="en-US" sz="1400" dirty="0">
              <a:latin typeface="Helvetica Neue"/>
              <a:cs typeface="Helvetica Neue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9641" y="898925"/>
            <a:ext cx="4638919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Helvetica Neue"/>
                <a:cs typeface="Helvetica Neue"/>
              </a:rPr>
              <a:t>STRENGTH: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>
                <a:latin typeface="Helvetica Neue"/>
                <a:cs typeface="Helvetica Neue"/>
              </a:rPr>
              <a:t>The </a:t>
            </a:r>
            <a:r>
              <a:rPr lang="en-US" sz="2400" dirty="0">
                <a:latin typeface="Helvetica Neue"/>
                <a:cs typeface="Helvetica Neue"/>
              </a:rPr>
              <a:t>contrasting colors </a:t>
            </a:r>
            <a:r>
              <a:rPr lang="en-US" sz="2400" dirty="0" smtClean="0">
                <a:latin typeface="Helvetica Neue"/>
                <a:cs typeface="Helvetica Neue"/>
              </a:rPr>
              <a:t>and illustration add </a:t>
            </a:r>
            <a:r>
              <a:rPr lang="en-US" sz="2400" dirty="0">
                <a:latin typeface="Helvetica Neue"/>
                <a:cs typeface="Helvetica Neue"/>
              </a:rPr>
              <a:t>interest to the </a:t>
            </a:r>
            <a:r>
              <a:rPr lang="en-US" sz="2400" dirty="0" smtClean="0">
                <a:latin typeface="Helvetica Neue"/>
                <a:cs typeface="Helvetica Neue"/>
              </a:rPr>
              <a:t>overall design. </a:t>
            </a:r>
          </a:p>
          <a:p>
            <a:endParaRPr lang="en-US" sz="2400" dirty="0">
              <a:latin typeface="Helvetica Neue"/>
              <a:cs typeface="Helvetica Neue"/>
            </a:endParaRPr>
          </a:p>
          <a:p>
            <a:r>
              <a:rPr lang="en-US" sz="2400" b="1" dirty="0" smtClean="0">
                <a:latin typeface="Helvetica Neue"/>
                <a:cs typeface="Helvetica Neue"/>
              </a:rPr>
              <a:t>WEAKNESS: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>
                <a:latin typeface="Helvetica Neue"/>
                <a:cs typeface="Helvetica Neue"/>
              </a:rPr>
              <a:t>The letters ‘z’ are inconsistent in design. 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>
                <a:latin typeface="Helvetica Neue"/>
                <a:cs typeface="Helvetica Neue"/>
              </a:rPr>
              <a:t>The line drawing of the people get lost when overlapping the gate.</a:t>
            </a:r>
            <a:endParaRPr lang="en-US" sz="2400" dirty="0">
              <a:latin typeface="Helvetica Neue"/>
              <a:cs typeface="Helvetica Neue"/>
            </a:endParaRPr>
          </a:p>
          <a:p>
            <a:endParaRPr lang="en-US" dirty="0"/>
          </a:p>
        </p:txBody>
      </p:sp>
      <p:sp>
        <p:nvSpPr>
          <p:cNvPr id="6" name="Title 3"/>
          <p:cNvSpPr txBox="1">
            <a:spLocks/>
          </p:cNvSpPr>
          <p:nvPr/>
        </p:nvSpPr>
        <p:spPr>
          <a:xfrm>
            <a:off x="822960" y="167340"/>
            <a:ext cx="7520940" cy="5486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 smtClean="0">
                <a:solidFill>
                  <a:srgbClr val="FF0000"/>
                </a:solidFill>
                <a:latin typeface="Helvetica Neue"/>
                <a:cs typeface="Helvetica Neue"/>
              </a:rPr>
              <a:t>EVALUATION (CONT.)</a:t>
            </a:r>
            <a:endParaRPr lang="en-US" b="1" dirty="0">
              <a:solidFill>
                <a:srgbClr val="FF0000"/>
              </a:solidFill>
              <a:latin typeface="Helvetica Neue"/>
              <a:cs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20244772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19463" y="1721908"/>
            <a:ext cx="2057400" cy="321472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2421471" y="1721908"/>
            <a:ext cx="2057400" cy="321472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4627976" y="1723541"/>
            <a:ext cx="2057400" cy="321472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6826689" y="1723541"/>
            <a:ext cx="2057400" cy="321472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22960" y="167340"/>
            <a:ext cx="7520940" cy="548640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chemeClr val="accent3"/>
                </a:solidFill>
                <a:latin typeface="Helvetica Neue"/>
                <a:cs typeface="Helvetica Neue"/>
              </a:rPr>
              <a:t>four steps for critiquing art</a:t>
            </a:r>
            <a:endParaRPr lang="en-US" b="1" dirty="0">
              <a:solidFill>
                <a:schemeClr val="accent3"/>
              </a:solidFill>
              <a:latin typeface="Helvetica Neue"/>
              <a:cs typeface="Helvetica Neue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19463" y="1039373"/>
            <a:ext cx="2057400" cy="6858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9463" y="1158427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Helvetica Neue"/>
                <a:cs typeface="Helvetica Neue"/>
              </a:rPr>
              <a:t>DESCRIPTION</a:t>
            </a:r>
            <a:endParaRPr lang="en-US" b="1" dirty="0">
              <a:latin typeface="Helvetica Neue"/>
              <a:cs typeface="Helvetica Neue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418176" y="1036108"/>
            <a:ext cx="2057400" cy="6858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18176" y="1166715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Helvetica Neue"/>
                <a:cs typeface="Helvetica Neue"/>
              </a:rPr>
              <a:t>ANALYSIS</a:t>
            </a:r>
            <a:endParaRPr lang="en-US" b="1" dirty="0">
              <a:latin typeface="Helvetica Neue"/>
              <a:cs typeface="Helvetica Neue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628218" y="1037741"/>
            <a:ext cx="2057400" cy="6858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45292" y="1156795"/>
            <a:ext cx="21998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Helvetica Neue"/>
                <a:cs typeface="Helvetica Neue"/>
              </a:rPr>
              <a:t>INTERPRETATION</a:t>
            </a:r>
            <a:endParaRPr lang="en-US" b="1" dirty="0">
              <a:latin typeface="Helvetica Neue"/>
              <a:cs typeface="Helvetica Neue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830817" y="1036108"/>
            <a:ext cx="2057400" cy="6858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830817" y="1155162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Helvetica Neue"/>
                <a:cs typeface="Helvetica Neue"/>
              </a:rPr>
              <a:t>EVALUATION</a:t>
            </a:r>
            <a:endParaRPr lang="en-US" b="1" dirty="0">
              <a:latin typeface="Helvetica Neue"/>
              <a:cs typeface="Helvetica Neue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19463" y="1907729"/>
            <a:ext cx="20574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dirty="0">
                <a:latin typeface="Helvetica Neue"/>
                <a:cs typeface="Helvetica Neue"/>
              </a:rPr>
              <a:t>What objective facts can you list?</a:t>
            </a:r>
          </a:p>
          <a:p>
            <a:pPr marL="285750" lvl="0" indent="-285750">
              <a:buFont typeface="Arial"/>
              <a:buChar char="•"/>
            </a:pPr>
            <a:r>
              <a:rPr lang="en-US" dirty="0">
                <a:latin typeface="Helvetica Neue"/>
                <a:cs typeface="Helvetica Neue"/>
              </a:rPr>
              <a:t>Artist</a:t>
            </a:r>
          </a:p>
          <a:p>
            <a:pPr marL="285750" lvl="0" indent="-285750">
              <a:buFont typeface="Arial"/>
              <a:buChar char="•"/>
            </a:pPr>
            <a:r>
              <a:rPr lang="en-US" dirty="0" smtClean="0">
                <a:latin typeface="Helvetica Neue"/>
                <a:cs typeface="Helvetica Neue"/>
              </a:rPr>
              <a:t>Title</a:t>
            </a:r>
          </a:p>
          <a:p>
            <a:pPr marL="285750" lvl="0" indent="-285750">
              <a:buFont typeface="Arial"/>
              <a:buChar char="•"/>
            </a:pPr>
            <a:r>
              <a:rPr lang="en-US" dirty="0" smtClean="0">
                <a:latin typeface="Helvetica Neue"/>
                <a:cs typeface="Helvetica Neue"/>
              </a:rPr>
              <a:t>Date</a:t>
            </a:r>
          </a:p>
          <a:p>
            <a:pPr marL="285750" lvl="0" indent="-285750">
              <a:buFont typeface="Arial"/>
              <a:buChar char="•"/>
            </a:pPr>
            <a:r>
              <a:rPr lang="en-US" dirty="0" smtClean="0">
                <a:latin typeface="Helvetica Neue"/>
                <a:cs typeface="Helvetica Neue"/>
              </a:rPr>
              <a:t>Media</a:t>
            </a:r>
          </a:p>
          <a:p>
            <a:pPr marL="285750" lvl="0" indent="-285750">
              <a:buFont typeface="Arial"/>
              <a:buChar char="•"/>
            </a:pPr>
            <a:r>
              <a:rPr lang="en-US" dirty="0" smtClean="0">
                <a:latin typeface="Helvetica Neue"/>
                <a:cs typeface="Helvetica Neue"/>
              </a:rPr>
              <a:t>Dimensions</a:t>
            </a:r>
          </a:p>
          <a:p>
            <a:pPr marL="285750" lvl="0" indent="-285750">
              <a:buFont typeface="Arial"/>
              <a:buChar char="•"/>
            </a:pPr>
            <a:r>
              <a:rPr lang="en-US" dirty="0" smtClean="0">
                <a:latin typeface="Helvetica Neue"/>
                <a:cs typeface="Helvetica Neue"/>
              </a:rPr>
              <a:t>Subject</a:t>
            </a:r>
          </a:p>
          <a:p>
            <a:pPr marL="285750" lvl="0" indent="-285750">
              <a:buFont typeface="Arial"/>
              <a:buChar char="•"/>
            </a:pPr>
            <a:r>
              <a:rPr lang="en-US" dirty="0" smtClean="0">
                <a:latin typeface="Helvetica Neue"/>
                <a:cs typeface="Helvetica Neue"/>
              </a:rPr>
              <a:t>Art </a:t>
            </a:r>
            <a:r>
              <a:rPr lang="en-US" dirty="0">
                <a:latin typeface="Helvetica Neue"/>
                <a:cs typeface="Helvetica Neue"/>
              </a:rPr>
              <a:t>Movement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418176" y="1904146"/>
            <a:ext cx="20574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dirty="0">
                <a:latin typeface="Helvetica Neue"/>
                <a:cs typeface="Helvetica Neue"/>
              </a:rPr>
              <a:t>Describe the work using elements of art and principles of design</a:t>
            </a:r>
            <a:r>
              <a:rPr lang="en-US" dirty="0" smtClean="0">
                <a:latin typeface="Helvetica Neue"/>
                <a:cs typeface="Helvetica Neue"/>
              </a:rPr>
              <a:t>.</a:t>
            </a:r>
          </a:p>
          <a:p>
            <a:pPr lvl="0"/>
            <a:endParaRPr lang="en-US" dirty="0">
              <a:latin typeface="Helvetica Neue"/>
              <a:cs typeface="Helvetica Neue"/>
            </a:endParaRPr>
          </a:p>
          <a:p>
            <a:pPr lvl="0"/>
            <a:r>
              <a:rPr lang="en-US" dirty="0">
                <a:latin typeface="Helvetica Neue"/>
                <a:cs typeface="Helvetica Neue"/>
              </a:rPr>
              <a:t>How is the work constructed or composed?</a:t>
            </a:r>
          </a:p>
          <a:p>
            <a:pPr lvl="0"/>
            <a:endParaRPr lang="en-US" dirty="0">
              <a:latin typeface="Helvetica Neue"/>
              <a:cs typeface="Helvetica Neue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628218" y="1904146"/>
            <a:ext cx="2057400" cy="2862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Helvetica Neue"/>
                <a:cs typeface="Helvetica Neue"/>
              </a:rPr>
              <a:t>Describe how the work makes you feel. </a:t>
            </a:r>
            <a:endParaRPr lang="en-US" dirty="0" smtClean="0">
              <a:latin typeface="Helvetica Neue"/>
              <a:cs typeface="Helvetica Neue"/>
            </a:endParaRPr>
          </a:p>
          <a:p>
            <a:endParaRPr lang="en-US" dirty="0">
              <a:latin typeface="Helvetica Neue"/>
              <a:cs typeface="Helvetica Neue"/>
            </a:endParaRPr>
          </a:p>
          <a:p>
            <a:r>
              <a:rPr lang="en-US" dirty="0" smtClean="0">
                <a:latin typeface="Helvetica Neue"/>
                <a:cs typeface="Helvetica Neue"/>
              </a:rPr>
              <a:t>Apply </a:t>
            </a:r>
            <a:r>
              <a:rPr lang="en-US" dirty="0">
                <a:latin typeface="Helvetica Neue"/>
                <a:cs typeface="Helvetica Neue"/>
              </a:rPr>
              <a:t>your own experiences or insight </a:t>
            </a:r>
            <a:r>
              <a:rPr lang="en-US" dirty="0" smtClean="0">
                <a:latin typeface="Helvetica Neue"/>
                <a:cs typeface="Helvetica Neue"/>
              </a:rPr>
              <a:t>to determine </a:t>
            </a:r>
            <a:r>
              <a:rPr lang="en-US" dirty="0">
                <a:latin typeface="Helvetica Neue"/>
                <a:cs typeface="Helvetica Neue"/>
              </a:rPr>
              <a:t>what the artist is </a:t>
            </a:r>
            <a:r>
              <a:rPr lang="en-US" dirty="0" smtClean="0">
                <a:latin typeface="Helvetica Neue"/>
                <a:cs typeface="Helvetica Neue"/>
              </a:rPr>
              <a:t>saying.</a:t>
            </a:r>
            <a:endParaRPr lang="en-US" dirty="0">
              <a:latin typeface="Helvetica Neue"/>
              <a:cs typeface="Helvetica Neue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830817" y="1907729"/>
            <a:ext cx="2057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Helvetica Neue"/>
                <a:cs typeface="Helvetica Neue"/>
              </a:rPr>
              <a:t>Put everything together and present your final </a:t>
            </a:r>
            <a:r>
              <a:rPr lang="en-US" dirty="0" smtClean="0">
                <a:latin typeface="Helvetica Neue"/>
                <a:cs typeface="Helvetica Neue"/>
              </a:rPr>
              <a:t>opinion.</a:t>
            </a:r>
          </a:p>
          <a:p>
            <a:endParaRPr lang="en-US" dirty="0">
              <a:latin typeface="Helvetica Neue"/>
              <a:cs typeface="Helvetica Neue"/>
            </a:endParaRPr>
          </a:p>
          <a:p>
            <a:r>
              <a:rPr lang="en-US" dirty="0" smtClean="0">
                <a:latin typeface="Helvetica Neue"/>
                <a:cs typeface="Helvetica Neue"/>
              </a:rPr>
              <a:t>Is </a:t>
            </a:r>
            <a:r>
              <a:rPr lang="en-US" dirty="0">
                <a:latin typeface="Helvetica Neue"/>
                <a:cs typeface="Helvetica Neue"/>
              </a:rPr>
              <a:t>the work successful?</a:t>
            </a:r>
          </a:p>
          <a:p>
            <a:pPr lvl="0"/>
            <a:endParaRPr lang="en-US" dirty="0">
              <a:latin typeface="Helvetica Neue"/>
              <a:cs typeface="Helvetica Neue"/>
            </a:endParaRPr>
          </a:p>
        </p:txBody>
      </p:sp>
      <p:sp>
        <p:nvSpPr>
          <p:cNvPr id="20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012004" y="6366185"/>
            <a:ext cx="7229911" cy="274320"/>
          </a:xfrm>
        </p:spPr>
        <p:txBody>
          <a:bodyPr/>
          <a:lstStyle/>
          <a:p>
            <a:r>
              <a:rPr lang="en-US" dirty="0" smtClean="0">
                <a:latin typeface="Helvetica Neue"/>
                <a:cs typeface="Helvetica Neue"/>
              </a:rPr>
              <a:t>Clarifying the Critiquing Process  </a:t>
            </a:r>
            <a:r>
              <a:rPr lang="en-US" dirty="0" smtClean="0">
                <a:latin typeface="Wingdings"/>
              </a:rPr>
              <a:t>w</a:t>
            </a:r>
            <a:r>
              <a:rPr lang="en-US" dirty="0" smtClean="0"/>
              <a:t>  </a:t>
            </a:r>
            <a:r>
              <a:rPr lang="en-US" dirty="0" smtClean="0">
                <a:latin typeface="Helvetica Neue"/>
                <a:cs typeface="Helvetica Neue"/>
              </a:rPr>
              <a:t>Pamela </a:t>
            </a:r>
            <a:r>
              <a:rPr lang="en-US" dirty="0" err="1" smtClean="0">
                <a:latin typeface="Helvetica Neue"/>
                <a:cs typeface="Helvetica Neue"/>
              </a:rPr>
              <a:t>Duffus</a:t>
            </a:r>
            <a:r>
              <a:rPr lang="en-US" dirty="0" smtClean="0">
                <a:latin typeface="Helvetica Neue"/>
                <a:cs typeface="Helvetica Neue"/>
              </a:rPr>
              <a:t> &amp; Ariel Rudin  </a:t>
            </a:r>
            <a:r>
              <a:rPr lang="en-US" dirty="0" smtClean="0">
                <a:latin typeface="Wingdings"/>
              </a:rPr>
              <a:t>w</a:t>
            </a:r>
            <a:r>
              <a:rPr lang="en-US" dirty="0" smtClean="0"/>
              <a:t>   </a:t>
            </a:r>
            <a:r>
              <a:rPr lang="en-US" dirty="0" err="1" smtClean="0">
                <a:latin typeface="Helvetica Neue"/>
                <a:cs typeface="Helvetica Neue"/>
              </a:rPr>
              <a:t>wwrsdart.wix.com</a:t>
            </a:r>
            <a:r>
              <a:rPr lang="en-US" dirty="0" smtClean="0">
                <a:latin typeface="Helvetica Neue"/>
                <a:cs typeface="Helvetica Neue"/>
              </a:rPr>
              <a:t>/critique</a:t>
            </a:r>
            <a:endParaRPr lang="en-US" dirty="0">
              <a:latin typeface="Helvetica Neue"/>
              <a:cs typeface="Helvetica Neue"/>
            </a:endParaRPr>
          </a:p>
        </p:txBody>
      </p:sp>
      <p:sp>
        <p:nvSpPr>
          <p:cNvPr id="17" name="Chevron 16"/>
          <p:cNvSpPr/>
          <p:nvPr/>
        </p:nvSpPr>
        <p:spPr>
          <a:xfrm>
            <a:off x="2116268" y="1609432"/>
            <a:ext cx="457200" cy="228186"/>
          </a:xfrm>
          <a:prstGeom prst="chevron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Chevron 17"/>
          <p:cNvSpPr/>
          <p:nvPr/>
        </p:nvSpPr>
        <p:spPr>
          <a:xfrm>
            <a:off x="4313353" y="1609432"/>
            <a:ext cx="457200" cy="228186"/>
          </a:xfrm>
          <a:prstGeom prst="chevron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Chevron 18"/>
          <p:cNvSpPr/>
          <p:nvPr/>
        </p:nvSpPr>
        <p:spPr>
          <a:xfrm>
            <a:off x="6533052" y="1604181"/>
            <a:ext cx="457200" cy="228186"/>
          </a:xfrm>
          <a:prstGeom prst="chevron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87952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822960" y="6366185"/>
            <a:ext cx="7418955" cy="274320"/>
          </a:xfrm>
        </p:spPr>
        <p:txBody>
          <a:bodyPr/>
          <a:lstStyle/>
          <a:p>
            <a:r>
              <a:rPr lang="en-US" dirty="0">
                <a:latin typeface="Helvetica Neue"/>
                <a:cs typeface="Helvetica Neue"/>
              </a:rPr>
              <a:t>Clarifying the Critiquing Process  </a:t>
            </a:r>
            <a:r>
              <a:rPr lang="en-US" dirty="0">
                <a:latin typeface="Wingdings"/>
              </a:rPr>
              <a:t>w</a:t>
            </a:r>
            <a:r>
              <a:rPr lang="en-US" dirty="0"/>
              <a:t>  </a:t>
            </a:r>
            <a:r>
              <a:rPr lang="en-US" dirty="0">
                <a:latin typeface="Helvetica Neue"/>
                <a:cs typeface="Helvetica Neue"/>
              </a:rPr>
              <a:t>Pamela </a:t>
            </a:r>
            <a:r>
              <a:rPr lang="en-US" dirty="0" err="1">
                <a:latin typeface="Helvetica Neue"/>
                <a:cs typeface="Helvetica Neue"/>
              </a:rPr>
              <a:t>Duffus</a:t>
            </a:r>
            <a:r>
              <a:rPr lang="en-US" dirty="0">
                <a:latin typeface="Helvetica Neue"/>
                <a:cs typeface="Helvetica Neue"/>
              </a:rPr>
              <a:t> &amp; Ariel </a:t>
            </a:r>
            <a:r>
              <a:rPr lang="en-US" dirty="0" err="1">
                <a:latin typeface="Helvetica Neue"/>
                <a:cs typeface="Helvetica Neue"/>
              </a:rPr>
              <a:t>Rudin</a:t>
            </a:r>
            <a:r>
              <a:rPr lang="en-US" dirty="0">
                <a:latin typeface="Helvetica Neue"/>
                <a:cs typeface="Helvetica Neue"/>
              </a:rPr>
              <a:t>  </a:t>
            </a:r>
            <a:r>
              <a:rPr lang="en-US" dirty="0">
                <a:latin typeface="Wingdings"/>
              </a:rPr>
              <a:t>w</a:t>
            </a:r>
            <a:r>
              <a:rPr lang="en-US" dirty="0"/>
              <a:t>   </a:t>
            </a:r>
            <a:r>
              <a:rPr lang="en-US" dirty="0" err="1">
                <a:latin typeface="Helvetica Neue"/>
                <a:cs typeface="Helvetica Neue"/>
              </a:rPr>
              <a:t>wwrsdart.wix.com</a:t>
            </a:r>
            <a:r>
              <a:rPr lang="en-US" dirty="0">
                <a:latin typeface="Helvetica Neue"/>
                <a:cs typeface="Helvetica Neue"/>
              </a:rPr>
              <a:t>/critique</a:t>
            </a:r>
          </a:p>
        </p:txBody>
      </p:sp>
      <p:sp>
        <p:nvSpPr>
          <p:cNvPr id="3" name="Title 3"/>
          <p:cNvSpPr txBox="1">
            <a:spLocks/>
          </p:cNvSpPr>
          <p:nvPr/>
        </p:nvSpPr>
        <p:spPr>
          <a:xfrm>
            <a:off x="822960" y="167340"/>
            <a:ext cx="7520940" cy="5486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 smtClean="0">
                <a:solidFill>
                  <a:schemeClr val="accent3"/>
                </a:solidFill>
                <a:latin typeface="Helvetica Neue"/>
                <a:cs typeface="Helvetica Neue"/>
              </a:rPr>
              <a:t>DESCRIPTIVE WORDS</a:t>
            </a:r>
            <a:endParaRPr lang="en-US" b="1" dirty="0">
              <a:solidFill>
                <a:schemeClr val="accent3"/>
              </a:solidFill>
              <a:latin typeface="Helvetica Neue"/>
              <a:cs typeface="Helvetica Neue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0769308"/>
              </p:ext>
            </p:extLst>
          </p:nvPr>
        </p:nvGraphicFramePr>
        <p:xfrm>
          <a:off x="355600" y="837896"/>
          <a:ext cx="8483600" cy="51158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6720"/>
                <a:gridCol w="1696720"/>
                <a:gridCol w="1696720"/>
                <a:gridCol w="1696720"/>
                <a:gridCol w="1696720"/>
              </a:tblGrid>
              <a:tr h="426322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Helvetica Neue"/>
                          <a:cs typeface="Helvetica Neue"/>
                        </a:rPr>
                        <a:t>LINE</a:t>
                      </a:r>
                      <a:endParaRPr lang="en-US" sz="1600" dirty="0">
                        <a:latin typeface="Helvetica Neue"/>
                        <a:cs typeface="Helvetica Neue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Helvetica Neue"/>
                          <a:cs typeface="Helvetica Neue"/>
                        </a:rPr>
                        <a:t>COLOR/VALUE</a:t>
                      </a:r>
                      <a:endParaRPr lang="en-US" sz="1600" dirty="0">
                        <a:latin typeface="Helvetica Neue"/>
                        <a:cs typeface="Helvetica Neue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Helvetica Neue"/>
                          <a:cs typeface="Helvetica Neue"/>
                        </a:rPr>
                        <a:t>TEXTURE</a:t>
                      </a:r>
                      <a:endParaRPr lang="en-US" sz="1600" dirty="0">
                        <a:latin typeface="Helvetica Neue"/>
                        <a:cs typeface="Helvetica Neue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Helvetica Neue"/>
                          <a:cs typeface="Helvetica Neue"/>
                        </a:rPr>
                        <a:t>SHAPE/FORM</a:t>
                      </a:r>
                      <a:endParaRPr lang="en-US" sz="1600" dirty="0">
                        <a:latin typeface="Helvetica Neue"/>
                        <a:cs typeface="Helvetica Neue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Helvetica Neue"/>
                          <a:cs typeface="Helvetica Neue"/>
                        </a:rPr>
                        <a:t>SPACE</a:t>
                      </a:r>
                      <a:endParaRPr lang="en-US" sz="1600" dirty="0">
                        <a:latin typeface="Helvetica Neue"/>
                        <a:cs typeface="Helvetica Neue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  <a:tr h="426322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Helvetica Neue"/>
                          <a:cs typeface="Helvetica Neue"/>
                        </a:rPr>
                        <a:t>blurred</a:t>
                      </a:r>
                      <a:endParaRPr lang="en-US" sz="1600" dirty="0">
                        <a:latin typeface="Helvetica Neue"/>
                        <a:cs typeface="Helvetica Neue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Helvetica Neue"/>
                          <a:cs typeface="Helvetica Neue"/>
                        </a:rPr>
                        <a:t>brash</a:t>
                      </a:r>
                      <a:endParaRPr lang="en-US" sz="1600" dirty="0">
                        <a:latin typeface="Helvetica Neue"/>
                        <a:cs typeface="Helvetica Neue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Helvetica Neue"/>
                          <a:cs typeface="Helvetica Neue"/>
                        </a:rPr>
                        <a:t>bumpy</a:t>
                      </a:r>
                      <a:endParaRPr lang="en-US" sz="1600" dirty="0">
                        <a:latin typeface="Helvetica Neue"/>
                        <a:cs typeface="Helvetica Neue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Helvetica Neue"/>
                          <a:cs typeface="Helvetica Neue"/>
                        </a:rPr>
                        <a:t>distorted</a:t>
                      </a:r>
                      <a:endParaRPr lang="en-US" sz="1600" dirty="0">
                        <a:latin typeface="Helvetica Neue"/>
                        <a:cs typeface="Helvetica Neue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Helvetica Neue"/>
                          <a:cs typeface="Helvetica Neue"/>
                        </a:rPr>
                        <a:t>symmetrical</a:t>
                      </a:r>
                      <a:endParaRPr lang="en-US" sz="1600" dirty="0">
                        <a:latin typeface="Helvetica Neue"/>
                        <a:cs typeface="Helvetica Neue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426322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Helvetica Neue"/>
                          <a:cs typeface="Helvetica Neue"/>
                        </a:rPr>
                        <a:t>fuzzy</a:t>
                      </a:r>
                      <a:endParaRPr lang="en-US" sz="1600" dirty="0">
                        <a:latin typeface="Helvetica Neue"/>
                        <a:cs typeface="Helvetica Neue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Helvetica Neue"/>
                          <a:cs typeface="Helvetica Neue"/>
                        </a:rPr>
                        <a:t>polychrome</a:t>
                      </a:r>
                      <a:endParaRPr lang="en-US" sz="1600" dirty="0">
                        <a:latin typeface="Helvetica Neue"/>
                        <a:cs typeface="Helvetica Neue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Helvetica Neue"/>
                          <a:cs typeface="Helvetica Neue"/>
                        </a:rPr>
                        <a:t>corrugated</a:t>
                      </a:r>
                      <a:endParaRPr lang="en-US" sz="1600" dirty="0">
                        <a:latin typeface="Helvetica Neue"/>
                        <a:cs typeface="Helvetica Neue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Helvetica Neue"/>
                          <a:cs typeface="Helvetica Neue"/>
                        </a:rPr>
                        <a:t>geometric</a:t>
                      </a:r>
                      <a:endParaRPr lang="en-US" sz="1600" dirty="0">
                        <a:latin typeface="Helvetica Neue"/>
                        <a:cs typeface="Helvetica Neue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Helvetica Neue"/>
                          <a:cs typeface="Helvetica Neue"/>
                        </a:rPr>
                        <a:t>asymmetrical</a:t>
                      </a:r>
                      <a:endParaRPr lang="en-US" sz="1600" dirty="0">
                        <a:latin typeface="Helvetica Neue"/>
                        <a:cs typeface="Helvetica Neue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26322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Helvetica Neue"/>
                          <a:cs typeface="Helvetica Neue"/>
                        </a:rPr>
                        <a:t>straight</a:t>
                      </a:r>
                      <a:endParaRPr lang="en-US" sz="1600" dirty="0">
                        <a:latin typeface="Helvetica Neue"/>
                        <a:cs typeface="Helvetica Neue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Helvetica Neue"/>
                          <a:cs typeface="Helvetica Neue"/>
                        </a:rPr>
                        <a:t>dull</a:t>
                      </a:r>
                      <a:endParaRPr lang="en-US" sz="1600" dirty="0">
                        <a:latin typeface="Helvetica Neue"/>
                        <a:cs typeface="Helvetica Neue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Helvetica Neue"/>
                          <a:cs typeface="Helvetica Neue"/>
                        </a:rPr>
                        <a:t>flat</a:t>
                      </a:r>
                      <a:endParaRPr lang="en-US" sz="1600" dirty="0">
                        <a:latin typeface="Helvetica Neue"/>
                        <a:cs typeface="Helvetica Neue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Helvetica Neue"/>
                          <a:cs typeface="Helvetica Neue"/>
                        </a:rPr>
                        <a:t>organic</a:t>
                      </a:r>
                      <a:endParaRPr lang="en-US" sz="1600" dirty="0">
                        <a:latin typeface="Helvetica Neue"/>
                        <a:cs typeface="Helvetica Neue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Helvetica Neue"/>
                          <a:cs typeface="Helvetica Neue"/>
                        </a:rPr>
                        <a:t>deep</a:t>
                      </a:r>
                      <a:endParaRPr lang="en-US" sz="1600" dirty="0">
                        <a:latin typeface="Helvetica Neue"/>
                        <a:cs typeface="Helvetica Neue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26322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Helvetica Neue"/>
                          <a:cs typeface="Helvetica Neue"/>
                        </a:rPr>
                        <a:t>thin</a:t>
                      </a:r>
                      <a:endParaRPr lang="en-US" sz="1600" dirty="0">
                        <a:latin typeface="Helvetica Neue"/>
                        <a:cs typeface="Helvetica Neue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Helvetica Neue"/>
                          <a:cs typeface="Helvetica Neue"/>
                        </a:rPr>
                        <a:t>subdued</a:t>
                      </a:r>
                      <a:endParaRPr lang="en-US" sz="1600" dirty="0">
                        <a:latin typeface="Helvetica Neue"/>
                        <a:cs typeface="Helvetica Neue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Helvetica Neue"/>
                          <a:cs typeface="Helvetica Neue"/>
                        </a:rPr>
                        <a:t>furry</a:t>
                      </a:r>
                      <a:endParaRPr lang="en-US" sz="1600" dirty="0">
                        <a:latin typeface="Helvetica Neue"/>
                        <a:cs typeface="Helvetica Neue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Helvetica Neue"/>
                          <a:cs typeface="Helvetica Neue"/>
                        </a:rPr>
                        <a:t>rigid</a:t>
                      </a:r>
                      <a:endParaRPr lang="en-US" sz="1600" dirty="0">
                        <a:latin typeface="Helvetica Neue"/>
                        <a:cs typeface="Helvetica Neue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Helvetica Neue"/>
                          <a:cs typeface="Helvetica Neue"/>
                        </a:rPr>
                        <a:t>open</a:t>
                      </a:r>
                      <a:endParaRPr lang="en-US" sz="1600" dirty="0">
                        <a:latin typeface="Helvetica Neue"/>
                        <a:cs typeface="Helvetica Neue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26322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Helvetica Neue"/>
                          <a:cs typeface="Helvetica Neue"/>
                        </a:rPr>
                        <a:t>wide</a:t>
                      </a:r>
                      <a:endParaRPr lang="en-US" sz="1600" dirty="0">
                        <a:latin typeface="Helvetica Neue"/>
                        <a:cs typeface="Helvetica Neue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Helvetica Neue"/>
                          <a:cs typeface="Helvetica Neue"/>
                        </a:rPr>
                        <a:t>diffused</a:t>
                      </a:r>
                      <a:endParaRPr lang="en-US" sz="1600" dirty="0">
                        <a:latin typeface="Helvetica Neue"/>
                        <a:cs typeface="Helvetica Neue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Helvetica Neue"/>
                          <a:cs typeface="Helvetica Neue"/>
                        </a:rPr>
                        <a:t>prickly</a:t>
                      </a:r>
                      <a:endParaRPr lang="en-US" sz="1600" dirty="0">
                        <a:latin typeface="Helvetica Neue"/>
                        <a:cs typeface="Helvetica Neue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Helvetica Neue"/>
                          <a:cs typeface="Helvetica Neue"/>
                        </a:rPr>
                        <a:t>massive</a:t>
                      </a:r>
                      <a:endParaRPr lang="en-US" sz="1600" dirty="0">
                        <a:latin typeface="Helvetica Neue"/>
                        <a:cs typeface="Helvetica Neue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Helvetica Neue"/>
                          <a:cs typeface="Helvetica Neue"/>
                        </a:rPr>
                        <a:t>flat</a:t>
                      </a:r>
                      <a:endParaRPr lang="en-US" sz="1600" dirty="0">
                        <a:latin typeface="Helvetica Neue"/>
                        <a:cs typeface="Helvetica Neue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26322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Helvetica Neue"/>
                          <a:cs typeface="Helvetica Neue"/>
                        </a:rPr>
                        <a:t>diagonal</a:t>
                      </a:r>
                      <a:endParaRPr lang="en-US" sz="1600" dirty="0">
                        <a:latin typeface="Helvetica Neue"/>
                        <a:cs typeface="Helvetica Neue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Helvetica Neue"/>
                          <a:cs typeface="Helvetica Neue"/>
                        </a:rPr>
                        <a:t>muted</a:t>
                      </a:r>
                      <a:endParaRPr lang="en-US" sz="1600" dirty="0">
                        <a:latin typeface="Helvetica Neue"/>
                        <a:cs typeface="Helvetica Neue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Helvetica Neue"/>
                          <a:cs typeface="Helvetica Neue"/>
                        </a:rPr>
                        <a:t>sandy</a:t>
                      </a:r>
                      <a:endParaRPr lang="en-US" sz="1600" dirty="0">
                        <a:latin typeface="Helvetica Neue"/>
                        <a:cs typeface="Helvetica Neue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Helvetica Neue"/>
                          <a:cs typeface="Helvetica Neue"/>
                        </a:rPr>
                        <a:t>heavy</a:t>
                      </a:r>
                      <a:endParaRPr lang="en-US" sz="1600" dirty="0">
                        <a:latin typeface="Helvetica Neue"/>
                        <a:cs typeface="Helvetica Neue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Helvetica Neue"/>
                          <a:cs typeface="Helvetica Neue"/>
                        </a:rPr>
                        <a:t>expansive</a:t>
                      </a:r>
                      <a:endParaRPr lang="en-US" sz="1600" dirty="0">
                        <a:latin typeface="Helvetica Neue"/>
                        <a:cs typeface="Helvetica Neue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26322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Helvetica Neue"/>
                          <a:cs typeface="Helvetica Neue"/>
                        </a:rPr>
                        <a:t>broken</a:t>
                      </a:r>
                      <a:endParaRPr lang="en-US" sz="1600" dirty="0">
                        <a:latin typeface="Helvetica Neue"/>
                        <a:cs typeface="Helvetica Neue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Helvetica Neue"/>
                          <a:cs typeface="Helvetica Neue"/>
                        </a:rPr>
                        <a:t>pale</a:t>
                      </a:r>
                      <a:endParaRPr lang="en-US" sz="1600" dirty="0">
                        <a:latin typeface="Helvetica Neue"/>
                        <a:cs typeface="Helvetica Neue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Helvetica Neue"/>
                          <a:cs typeface="Helvetica Neue"/>
                        </a:rPr>
                        <a:t>smooth</a:t>
                      </a:r>
                      <a:endParaRPr lang="en-US" sz="1600" dirty="0">
                        <a:latin typeface="Helvetica Neue"/>
                        <a:cs typeface="Helvetica Neue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Helvetica Neue"/>
                          <a:cs typeface="Helvetica Neue"/>
                        </a:rPr>
                        <a:t>volumetric</a:t>
                      </a:r>
                      <a:endParaRPr lang="en-US" sz="1600" dirty="0">
                        <a:latin typeface="Helvetica Neue"/>
                        <a:cs typeface="Helvetica Neue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Helvetica Neue"/>
                          <a:cs typeface="Helvetica Neue"/>
                        </a:rPr>
                        <a:t>contained</a:t>
                      </a:r>
                      <a:endParaRPr lang="en-US" sz="1600" dirty="0">
                        <a:latin typeface="Helvetica Neue"/>
                        <a:cs typeface="Helvetica Neue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26322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Helvetica Neue"/>
                          <a:cs typeface="Helvetica Neue"/>
                        </a:rPr>
                        <a:t>horizontal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Helvetica Neue"/>
                          <a:cs typeface="Helvetica Neue"/>
                        </a:rPr>
                        <a:t>light</a:t>
                      </a:r>
                      <a:endParaRPr lang="en-US" sz="1600" dirty="0">
                        <a:latin typeface="Helvetica Neue"/>
                        <a:cs typeface="Helvetica Neue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Helvetica Neue"/>
                          <a:cs typeface="Helvetica Neue"/>
                        </a:rPr>
                        <a:t>velvety</a:t>
                      </a:r>
                      <a:endParaRPr lang="en-US" sz="1600" dirty="0">
                        <a:latin typeface="Helvetica Neue"/>
                        <a:cs typeface="Helvetica Neue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Helvetica Neue"/>
                          <a:cs typeface="Helvetica Neue"/>
                        </a:rPr>
                        <a:t>solid</a:t>
                      </a:r>
                      <a:endParaRPr lang="en-US" sz="1600" dirty="0">
                        <a:latin typeface="Helvetica Neue"/>
                        <a:cs typeface="Helvetica Neue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Helvetica Neue"/>
                          <a:cs typeface="Helvetica Neue"/>
                        </a:rPr>
                        <a:t>shallow</a:t>
                      </a:r>
                      <a:endParaRPr lang="en-US" sz="1600" dirty="0">
                        <a:latin typeface="Helvetica Neue"/>
                        <a:cs typeface="Helvetica Neue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26322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Helvetica Neue"/>
                          <a:cs typeface="Helvetica Neue"/>
                        </a:rPr>
                        <a:t>vertical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Helvetica Neue"/>
                          <a:cs typeface="Helvetica Neue"/>
                        </a:rPr>
                        <a:t>dark</a:t>
                      </a:r>
                      <a:endParaRPr lang="en-US" sz="1600" dirty="0">
                        <a:latin typeface="Helvetica Neue"/>
                        <a:cs typeface="Helvetica Neue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Helvetica Neue"/>
                          <a:cs typeface="Helvetica Neue"/>
                        </a:rPr>
                        <a:t>rough</a:t>
                      </a:r>
                      <a:endParaRPr lang="en-US" sz="1600" dirty="0">
                        <a:latin typeface="Helvetica Neue"/>
                        <a:cs typeface="Helvetica Neue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Helvetica Neue"/>
                          <a:cs typeface="Helvetica Neue"/>
                        </a:rPr>
                        <a:t>brittle</a:t>
                      </a:r>
                      <a:endParaRPr lang="en-US" sz="1600" dirty="0">
                        <a:latin typeface="Helvetica Neue"/>
                        <a:cs typeface="Helvetica Neue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Helvetica Neue"/>
                          <a:cs typeface="Helvetica Neue"/>
                        </a:rPr>
                        <a:t>clustered</a:t>
                      </a:r>
                      <a:endParaRPr lang="en-US" sz="1600" dirty="0">
                        <a:latin typeface="Helvetica Neue"/>
                        <a:cs typeface="Helvetica Neue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26322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Helvetica Neue"/>
                          <a:cs typeface="Helvetica Neue"/>
                        </a:rPr>
                        <a:t>freehand</a:t>
                      </a:r>
                      <a:endParaRPr lang="en-US" sz="1600" dirty="0">
                        <a:latin typeface="Helvetica Neue"/>
                        <a:cs typeface="Helvetica Neue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Helvetica Neue"/>
                          <a:cs typeface="Helvetica Neue"/>
                        </a:rPr>
                        <a:t>bright</a:t>
                      </a:r>
                      <a:endParaRPr lang="en-US" sz="1600" dirty="0">
                        <a:latin typeface="Helvetica Neue"/>
                        <a:cs typeface="Helvetica Neue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Helvetica Neue"/>
                          <a:cs typeface="Helvetica Neue"/>
                        </a:rPr>
                        <a:t>shiny</a:t>
                      </a:r>
                      <a:endParaRPr lang="en-US" sz="1600" dirty="0">
                        <a:latin typeface="Helvetica Neue"/>
                        <a:cs typeface="Helvetica Neue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Helvetica Neue"/>
                          <a:cs typeface="Helvetica Neue"/>
                        </a:rPr>
                        <a:t>rounded</a:t>
                      </a:r>
                      <a:endParaRPr lang="en-US" sz="1600" dirty="0">
                        <a:latin typeface="Helvetica Neue"/>
                        <a:cs typeface="Helvetica Neue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Helvetica Neue"/>
                          <a:cs typeface="Helvetica Neue"/>
                        </a:rPr>
                        <a:t>ambiguous</a:t>
                      </a:r>
                      <a:endParaRPr lang="en-US" sz="1600" dirty="0">
                        <a:latin typeface="Helvetica Neue"/>
                        <a:cs typeface="Helvetica Neue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26322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Helvetica Neue"/>
                          <a:cs typeface="Helvetica Neue"/>
                        </a:rPr>
                        <a:t>curved</a:t>
                      </a:r>
                      <a:endParaRPr lang="en-US" sz="1600" dirty="0">
                        <a:latin typeface="Helvetica Neue"/>
                        <a:cs typeface="Helvetica Neue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Helvetica Neue"/>
                          <a:cs typeface="Helvetica Neue"/>
                        </a:rPr>
                        <a:t>warm</a:t>
                      </a:r>
                      <a:endParaRPr lang="en-US" sz="1600" dirty="0">
                        <a:latin typeface="Helvetica Neue"/>
                        <a:cs typeface="Helvetica Neue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Helvetica Neue"/>
                          <a:cs typeface="Helvetica Neue"/>
                        </a:rPr>
                        <a:t>simulated</a:t>
                      </a:r>
                      <a:endParaRPr lang="en-US" sz="1600" dirty="0">
                        <a:latin typeface="Helvetica Neue"/>
                        <a:cs typeface="Helvetica Neue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Helvetica Neue"/>
                          <a:cs typeface="Helvetica Neue"/>
                        </a:rPr>
                        <a:t>closed</a:t>
                      </a:r>
                      <a:endParaRPr lang="en-US" sz="1600" dirty="0">
                        <a:latin typeface="Helvetica Neue"/>
                        <a:cs typeface="Helvetica Neue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Helvetica Neue"/>
                          <a:cs typeface="Helvetica Neue"/>
                        </a:rPr>
                        <a:t>light</a:t>
                      </a:r>
                      <a:endParaRPr lang="en-US" sz="1600" dirty="0">
                        <a:latin typeface="Helvetica Neue"/>
                        <a:cs typeface="Helvetica Neue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375987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731520" y="6366185"/>
            <a:ext cx="7510395" cy="274320"/>
          </a:xfrm>
        </p:spPr>
        <p:txBody>
          <a:bodyPr/>
          <a:lstStyle/>
          <a:p>
            <a:r>
              <a:rPr lang="en-US" dirty="0">
                <a:latin typeface="Helvetica Neue"/>
                <a:cs typeface="Helvetica Neue"/>
              </a:rPr>
              <a:t>Clarifying the Critiquing Process  </a:t>
            </a:r>
            <a:r>
              <a:rPr lang="en-US" dirty="0">
                <a:latin typeface="Wingdings"/>
              </a:rPr>
              <a:t>w</a:t>
            </a:r>
            <a:r>
              <a:rPr lang="en-US" dirty="0"/>
              <a:t>  </a:t>
            </a:r>
            <a:r>
              <a:rPr lang="en-US" dirty="0">
                <a:latin typeface="Helvetica Neue"/>
                <a:cs typeface="Helvetica Neue"/>
              </a:rPr>
              <a:t>Pamela </a:t>
            </a:r>
            <a:r>
              <a:rPr lang="en-US" dirty="0" err="1">
                <a:latin typeface="Helvetica Neue"/>
                <a:cs typeface="Helvetica Neue"/>
              </a:rPr>
              <a:t>Duffus</a:t>
            </a:r>
            <a:r>
              <a:rPr lang="en-US" dirty="0">
                <a:latin typeface="Helvetica Neue"/>
                <a:cs typeface="Helvetica Neue"/>
              </a:rPr>
              <a:t> &amp; Ariel </a:t>
            </a:r>
            <a:r>
              <a:rPr lang="en-US" dirty="0" err="1">
                <a:latin typeface="Helvetica Neue"/>
                <a:cs typeface="Helvetica Neue"/>
              </a:rPr>
              <a:t>Rudin</a:t>
            </a:r>
            <a:r>
              <a:rPr lang="en-US" dirty="0">
                <a:latin typeface="Helvetica Neue"/>
                <a:cs typeface="Helvetica Neue"/>
              </a:rPr>
              <a:t>  </a:t>
            </a:r>
            <a:r>
              <a:rPr lang="en-US" dirty="0">
                <a:latin typeface="Wingdings"/>
              </a:rPr>
              <a:t>w</a:t>
            </a:r>
            <a:r>
              <a:rPr lang="en-US" dirty="0"/>
              <a:t>   </a:t>
            </a:r>
            <a:r>
              <a:rPr lang="en-US" dirty="0" err="1">
                <a:latin typeface="Helvetica Neue"/>
                <a:cs typeface="Helvetica Neue"/>
              </a:rPr>
              <a:t>wwrsdart.wix.com</a:t>
            </a:r>
            <a:r>
              <a:rPr lang="en-US" dirty="0">
                <a:latin typeface="Helvetica Neue"/>
                <a:cs typeface="Helvetica Neue"/>
              </a:rPr>
              <a:t>/critique</a:t>
            </a:r>
          </a:p>
        </p:txBody>
      </p:sp>
      <p:sp>
        <p:nvSpPr>
          <p:cNvPr id="3" name="Title 3"/>
          <p:cNvSpPr txBox="1">
            <a:spLocks/>
          </p:cNvSpPr>
          <p:nvPr/>
        </p:nvSpPr>
        <p:spPr>
          <a:xfrm>
            <a:off x="822960" y="167340"/>
            <a:ext cx="7520940" cy="5486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 smtClean="0">
                <a:solidFill>
                  <a:srgbClr val="FF0000"/>
                </a:solidFill>
                <a:latin typeface="Helvetica Neue"/>
                <a:cs typeface="Helvetica Neue"/>
              </a:rPr>
              <a:t>CRITIQUE re-write</a:t>
            </a:r>
            <a:endParaRPr lang="en-US" b="1" dirty="0">
              <a:solidFill>
                <a:srgbClr val="FF0000"/>
              </a:solidFill>
              <a:latin typeface="Helvetica Neue"/>
              <a:cs typeface="Helvetica Neue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42855" y="792956"/>
            <a:ext cx="4879385" cy="4774724"/>
          </a:xfrm>
          <a:prstGeom prst="rect">
            <a:avLst/>
          </a:prstGeom>
          <a:ln>
            <a:solidFill>
              <a:srgbClr val="000000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76944" y="841066"/>
            <a:ext cx="484529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2400" dirty="0" smtClean="0">
                <a:latin typeface="Helvetica Neue"/>
                <a:cs typeface="Helvetica Neue"/>
              </a:rPr>
              <a:t>Prepare a poorly written critique, using the four-part critiquing method.</a:t>
            </a:r>
          </a:p>
          <a:p>
            <a:endParaRPr lang="en-US" sz="2400" dirty="0">
              <a:latin typeface="Helvetica Neue"/>
              <a:cs typeface="Helvetica Neue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2400" dirty="0" smtClean="0">
                <a:latin typeface="Helvetica Neue"/>
                <a:cs typeface="Helvetica Neue"/>
              </a:rPr>
              <a:t>Students will read and re-write the critique.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>
                <a:latin typeface="Helvetica Neue"/>
                <a:cs typeface="Helvetica Neue"/>
              </a:rPr>
              <a:t>Is </a:t>
            </a:r>
            <a:r>
              <a:rPr lang="en-US" sz="2400" dirty="0">
                <a:latin typeface="Helvetica Neue"/>
                <a:cs typeface="Helvetica Neue"/>
              </a:rPr>
              <a:t>all information about the artwork included? </a:t>
            </a:r>
            <a:endParaRPr lang="en-US" sz="2400" dirty="0" smtClean="0">
              <a:latin typeface="Helvetica Neue"/>
              <a:cs typeface="Helvetica Neue"/>
            </a:endParaRPr>
          </a:p>
          <a:p>
            <a:pPr marL="342900" indent="-342900">
              <a:buFont typeface="Arial"/>
              <a:buChar char="•"/>
            </a:pPr>
            <a:r>
              <a:rPr lang="en-US" sz="2400" dirty="0" smtClean="0">
                <a:latin typeface="Helvetica Neue"/>
                <a:cs typeface="Helvetica Neue"/>
              </a:rPr>
              <a:t>What </a:t>
            </a:r>
            <a:r>
              <a:rPr lang="en-US" sz="2400" dirty="0">
                <a:latin typeface="Helvetica Neue"/>
                <a:cs typeface="Helvetica Neue"/>
              </a:rPr>
              <a:t>else can </a:t>
            </a:r>
            <a:r>
              <a:rPr lang="en-US" sz="2400" dirty="0" smtClean="0">
                <a:latin typeface="Helvetica Neue"/>
                <a:cs typeface="Helvetica Neue"/>
              </a:rPr>
              <a:t>make </a:t>
            </a:r>
            <a:r>
              <a:rPr lang="en-US" sz="2400" dirty="0">
                <a:latin typeface="Helvetica Neue"/>
                <a:cs typeface="Helvetica Neue"/>
              </a:rPr>
              <a:t>the critique </a:t>
            </a:r>
            <a:r>
              <a:rPr lang="en-US" sz="2400" dirty="0" smtClean="0">
                <a:latin typeface="Helvetica Neue"/>
                <a:cs typeface="Helvetica Neue"/>
              </a:rPr>
              <a:t>more detailed? </a:t>
            </a:r>
            <a:endParaRPr lang="en-US" dirty="0">
              <a:latin typeface="Helvetica Neue"/>
              <a:cs typeface="Helvetica Neue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67492" y="4885170"/>
            <a:ext cx="3998150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300" b="1" dirty="0" smtClean="0"/>
              <a:t>Mary Cassatt</a:t>
            </a:r>
          </a:p>
          <a:p>
            <a:pPr algn="r"/>
            <a:r>
              <a:rPr lang="en-US" sz="1300" dirty="0" smtClean="0"/>
              <a:t>Summertime</a:t>
            </a:r>
            <a:endParaRPr lang="en-US" sz="1300" dirty="0"/>
          </a:p>
          <a:p>
            <a:pPr algn="r"/>
            <a:r>
              <a:rPr lang="en-US" sz="1300" dirty="0"/>
              <a:t>c. 1894</a:t>
            </a:r>
          </a:p>
          <a:p>
            <a:pPr algn="r"/>
            <a:r>
              <a:rPr lang="en-US" sz="1300" dirty="0"/>
              <a:t>Oil on canvas</a:t>
            </a:r>
          </a:p>
          <a:p>
            <a:pPr algn="r"/>
            <a:r>
              <a:rPr lang="fr-FR" sz="1300" dirty="0"/>
              <a:t>100.7 x 81.3 </a:t>
            </a:r>
            <a:r>
              <a:rPr lang="fr-FR" sz="1300" dirty="0" smtClean="0"/>
              <a:t>cm</a:t>
            </a:r>
          </a:p>
          <a:p>
            <a:pPr algn="r"/>
            <a:r>
              <a:rPr lang="en-US" sz="1100" i="1" dirty="0">
                <a:latin typeface="Helvetica Neue"/>
                <a:cs typeface="Helvetica Neue"/>
              </a:rPr>
              <a:t>Image </a:t>
            </a:r>
            <a:r>
              <a:rPr lang="en-US" sz="1100" i="1" dirty="0" smtClean="0">
                <a:latin typeface="Helvetica Neue"/>
                <a:cs typeface="Helvetica Neue"/>
              </a:rPr>
              <a:t>retrieved on March 16, 2015 from </a:t>
            </a:r>
            <a:r>
              <a:rPr lang="en-US" sz="1100" i="1" dirty="0" err="1" smtClean="0">
                <a:latin typeface="Helvetica Neue"/>
                <a:cs typeface="Helvetica Neue"/>
                <a:hlinkClick r:id="rId3"/>
              </a:rPr>
              <a:t>artchive.com</a:t>
            </a:r>
            <a:r>
              <a:rPr lang="fr-FR" sz="1200" dirty="0"/>
              <a:t>	</a:t>
            </a:r>
          </a:p>
        </p:txBody>
      </p:sp>
      <p:pic>
        <p:nvPicPr>
          <p:cNvPr id="8" name="Picture 7" descr="cassatt_summertime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51074" y="810586"/>
            <a:ext cx="3261677" cy="4073407"/>
          </a:xfrm>
          <a:prstGeom prst="rect">
            <a:avLst/>
          </a:prstGeom>
          <a:ln w="38100" cmpd="sng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9698230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894080" y="6366185"/>
            <a:ext cx="7347835" cy="274320"/>
          </a:xfrm>
        </p:spPr>
        <p:txBody>
          <a:bodyPr/>
          <a:lstStyle/>
          <a:p>
            <a:r>
              <a:rPr lang="en-US" dirty="0">
                <a:latin typeface="Helvetica Neue"/>
                <a:cs typeface="Helvetica Neue"/>
              </a:rPr>
              <a:t>Clarifying the Critiquing Process  </a:t>
            </a:r>
            <a:r>
              <a:rPr lang="en-US" dirty="0">
                <a:latin typeface="Wingdings"/>
              </a:rPr>
              <a:t>w</a:t>
            </a:r>
            <a:r>
              <a:rPr lang="en-US" dirty="0"/>
              <a:t>  </a:t>
            </a:r>
            <a:r>
              <a:rPr lang="en-US" dirty="0">
                <a:latin typeface="Helvetica Neue"/>
                <a:cs typeface="Helvetica Neue"/>
              </a:rPr>
              <a:t>Pamela </a:t>
            </a:r>
            <a:r>
              <a:rPr lang="en-US" dirty="0" err="1">
                <a:latin typeface="Helvetica Neue"/>
                <a:cs typeface="Helvetica Neue"/>
              </a:rPr>
              <a:t>Duffus</a:t>
            </a:r>
            <a:r>
              <a:rPr lang="en-US" dirty="0">
                <a:latin typeface="Helvetica Neue"/>
                <a:cs typeface="Helvetica Neue"/>
              </a:rPr>
              <a:t> &amp; Ariel </a:t>
            </a:r>
            <a:r>
              <a:rPr lang="en-US" dirty="0" err="1">
                <a:latin typeface="Helvetica Neue"/>
                <a:cs typeface="Helvetica Neue"/>
              </a:rPr>
              <a:t>Rudin</a:t>
            </a:r>
            <a:r>
              <a:rPr lang="en-US" dirty="0">
                <a:latin typeface="Helvetica Neue"/>
                <a:cs typeface="Helvetica Neue"/>
              </a:rPr>
              <a:t>  </a:t>
            </a:r>
            <a:r>
              <a:rPr lang="en-US" dirty="0">
                <a:latin typeface="Wingdings"/>
              </a:rPr>
              <a:t>w</a:t>
            </a:r>
            <a:r>
              <a:rPr lang="en-US" dirty="0"/>
              <a:t>   </a:t>
            </a:r>
            <a:r>
              <a:rPr lang="en-US" dirty="0" err="1">
                <a:latin typeface="Helvetica Neue"/>
                <a:cs typeface="Helvetica Neue"/>
              </a:rPr>
              <a:t>wwrsdart.wix.com</a:t>
            </a:r>
            <a:r>
              <a:rPr lang="en-US" dirty="0">
                <a:latin typeface="Helvetica Neue"/>
                <a:cs typeface="Helvetica Neue"/>
              </a:rPr>
              <a:t>/critique</a:t>
            </a:r>
          </a:p>
        </p:txBody>
      </p:sp>
      <p:sp>
        <p:nvSpPr>
          <p:cNvPr id="3" name="Title 3"/>
          <p:cNvSpPr txBox="1">
            <a:spLocks/>
          </p:cNvSpPr>
          <p:nvPr/>
        </p:nvSpPr>
        <p:spPr>
          <a:xfrm>
            <a:off x="822960" y="167340"/>
            <a:ext cx="7520940" cy="5486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 smtClean="0">
                <a:solidFill>
                  <a:srgbClr val="FF0000"/>
                </a:solidFill>
                <a:latin typeface="Helvetica Neue"/>
                <a:cs typeface="Helvetica Neue"/>
              </a:rPr>
              <a:t>CRITIQUE re-write (CONT.)</a:t>
            </a:r>
            <a:endParaRPr lang="en-US" b="1" dirty="0">
              <a:solidFill>
                <a:srgbClr val="FF0000"/>
              </a:solidFill>
              <a:latin typeface="Helvetica Neue"/>
              <a:cs typeface="Helvetica Neue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938706" y="5918434"/>
            <a:ext cx="3998150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i="1" dirty="0" smtClean="0">
                <a:latin typeface="Helvetica Neue"/>
                <a:cs typeface="Helvetica Neue"/>
              </a:rPr>
              <a:t>Image </a:t>
            </a:r>
            <a:r>
              <a:rPr lang="en-US" sz="1100" i="1" dirty="0">
                <a:latin typeface="Helvetica Neue"/>
                <a:cs typeface="Helvetica Neue"/>
              </a:rPr>
              <a:t>r</a:t>
            </a:r>
            <a:r>
              <a:rPr lang="en-US" sz="1100" i="1" dirty="0" smtClean="0">
                <a:latin typeface="Helvetica Neue"/>
                <a:cs typeface="Helvetica Neue"/>
              </a:rPr>
              <a:t>etrieved </a:t>
            </a:r>
            <a:r>
              <a:rPr lang="en-US" sz="1100" i="1" dirty="0">
                <a:latin typeface="Helvetica Neue"/>
                <a:cs typeface="Helvetica Neue"/>
              </a:rPr>
              <a:t>on March 16, </a:t>
            </a:r>
            <a:r>
              <a:rPr lang="en-US" sz="1100" i="1" dirty="0" smtClean="0">
                <a:latin typeface="Helvetica Neue"/>
                <a:cs typeface="Helvetica Neue"/>
              </a:rPr>
              <a:t>2015 from </a:t>
            </a:r>
            <a:r>
              <a:rPr lang="en-US" sz="1100" i="1" dirty="0" err="1" smtClean="0">
                <a:latin typeface="Helvetica Neue"/>
                <a:cs typeface="Helvetica Neue"/>
                <a:hlinkClick r:id="rId3"/>
              </a:rPr>
              <a:t>artchive.com</a:t>
            </a:r>
            <a:endParaRPr lang="en-US" sz="1100" i="1" dirty="0">
              <a:latin typeface="Helvetica Neue"/>
              <a:cs typeface="Helvetica Neue"/>
            </a:endParaRPr>
          </a:p>
          <a:p>
            <a:pPr algn="r"/>
            <a:r>
              <a:rPr lang="fr-FR" sz="1200" dirty="0"/>
              <a:t>	</a:t>
            </a:r>
          </a:p>
        </p:txBody>
      </p:sp>
      <p:pic>
        <p:nvPicPr>
          <p:cNvPr id="5" name="Picture 4" descr="cassatt_summertime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68763" y="2590945"/>
            <a:ext cx="2664402" cy="3327489"/>
          </a:xfrm>
          <a:prstGeom prst="rect">
            <a:avLst/>
          </a:prstGeom>
          <a:ln w="38100" cmpd="sng">
            <a:solidFill>
              <a:schemeClr val="tx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321252" y="778446"/>
            <a:ext cx="5643044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 smtClean="0">
                <a:latin typeface="Helvetica Neue"/>
                <a:cs typeface="Helvetica Neue"/>
              </a:rPr>
              <a:t>DESCRIBE:</a:t>
            </a:r>
            <a:endParaRPr lang="en-US" sz="1500" b="1" dirty="0">
              <a:latin typeface="Helvetica Neue"/>
              <a:cs typeface="Helvetica Neue"/>
            </a:endParaRPr>
          </a:p>
          <a:p>
            <a:r>
              <a:rPr lang="en-US" sz="1500" dirty="0" smtClean="0">
                <a:latin typeface="Helvetica Neue"/>
                <a:cs typeface="Helvetica Neue"/>
              </a:rPr>
              <a:t>Artist: Mary </a:t>
            </a:r>
            <a:r>
              <a:rPr lang="en-US" sz="1500" dirty="0">
                <a:latin typeface="Helvetica Neue"/>
                <a:cs typeface="Helvetica Neue"/>
              </a:rPr>
              <a:t>Cassatt</a:t>
            </a:r>
          </a:p>
          <a:p>
            <a:r>
              <a:rPr lang="en-US" sz="1500" dirty="0">
                <a:latin typeface="Helvetica Neue"/>
                <a:cs typeface="Helvetica Neue"/>
              </a:rPr>
              <a:t>Title: Summertime</a:t>
            </a:r>
          </a:p>
          <a:p>
            <a:r>
              <a:rPr lang="en-US" sz="1500" dirty="0">
                <a:latin typeface="Helvetica Neue"/>
                <a:cs typeface="Helvetica Neue"/>
              </a:rPr>
              <a:t>Medium: Oil on canvas</a:t>
            </a:r>
          </a:p>
          <a:p>
            <a:r>
              <a:rPr lang="en-US" sz="1500" dirty="0">
                <a:latin typeface="Helvetica Neue"/>
                <a:cs typeface="Helvetica Neue"/>
              </a:rPr>
              <a:t>Size: 100.7 X 81.3 cm</a:t>
            </a:r>
          </a:p>
          <a:p>
            <a:r>
              <a:rPr lang="en-US" sz="1500" dirty="0">
                <a:latin typeface="Helvetica Neue"/>
                <a:cs typeface="Helvetica Neue"/>
              </a:rPr>
              <a:t>Date</a:t>
            </a:r>
            <a:r>
              <a:rPr lang="en-US" sz="1500" dirty="0" smtClean="0">
                <a:latin typeface="Helvetica Neue"/>
                <a:cs typeface="Helvetica Neue"/>
              </a:rPr>
              <a:t>: 1894</a:t>
            </a:r>
            <a:endParaRPr lang="en-US" sz="1500" dirty="0">
              <a:latin typeface="Helvetica Neue"/>
              <a:cs typeface="Helvetica Neue"/>
            </a:endParaRPr>
          </a:p>
          <a:p>
            <a:r>
              <a:rPr lang="en-US" sz="1500" dirty="0" smtClean="0">
                <a:latin typeface="Helvetica Neue"/>
                <a:cs typeface="Helvetica Neue"/>
              </a:rPr>
              <a:t>Movement: Impressionism</a:t>
            </a:r>
            <a:endParaRPr lang="en-US" sz="1500" dirty="0">
              <a:latin typeface="Helvetica Neue"/>
              <a:cs typeface="Helvetica Neue"/>
            </a:endParaRPr>
          </a:p>
          <a:p>
            <a:r>
              <a:rPr lang="en-US" sz="1500" dirty="0">
                <a:latin typeface="Helvetica Neue"/>
                <a:cs typeface="Helvetica Neue"/>
              </a:rPr>
              <a:t>Subject: Mother and daughter on a boat during the summer</a:t>
            </a:r>
          </a:p>
          <a:p>
            <a:endParaRPr lang="en-US" sz="1500" dirty="0" smtClean="0">
              <a:latin typeface="Helvetica Neue"/>
              <a:cs typeface="Helvetica Neue"/>
            </a:endParaRPr>
          </a:p>
          <a:p>
            <a:r>
              <a:rPr lang="en-US" sz="1500" b="1" dirty="0" smtClean="0">
                <a:latin typeface="Helvetica Neue"/>
                <a:cs typeface="Helvetica Neue"/>
              </a:rPr>
              <a:t>ANALYZE:</a:t>
            </a:r>
            <a:endParaRPr lang="en-US" sz="1500" dirty="0">
              <a:latin typeface="Helvetica Neue"/>
              <a:cs typeface="Helvetica Neue"/>
            </a:endParaRPr>
          </a:p>
          <a:p>
            <a:r>
              <a:rPr lang="en-US" sz="1500" dirty="0">
                <a:latin typeface="Helvetica Neue"/>
                <a:cs typeface="Helvetica Neue"/>
              </a:rPr>
              <a:t>I like the </a:t>
            </a:r>
            <a:r>
              <a:rPr lang="en-US" sz="1500" b="1" dirty="0">
                <a:latin typeface="Helvetica Neue"/>
                <a:cs typeface="Helvetica Neue"/>
              </a:rPr>
              <a:t>colors</a:t>
            </a:r>
            <a:r>
              <a:rPr lang="en-US" sz="1500" dirty="0">
                <a:latin typeface="Helvetica Neue"/>
                <a:cs typeface="Helvetica Neue"/>
              </a:rPr>
              <a:t> in this image.  They are nice.  The ducks are good the people are good too.  They look real.  There are a lot of splotches of paint in the water.  </a:t>
            </a:r>
          </a:p>
          <a:p>
            <a:r>
              <a:rPr lang="en-US" sz="1500" dirty="0">
                <a:latin typeface="Helvetica Neue"/>
                <a:cs typeface="Helvetica Neue"/>
              </a:rPr>
              <a:t> </a:t>
            </a:r>
          </a:p>
          <a:p>
            <a:r>
              <a:rPr lang="en-US" sz="1500" b="1" dirty="0" smtClean="0">
                <a:latin typeface="Helvetica Neue"/>
                <a:cs typeface="Helvetica Neue"/>
              </a:rPr>
              <a:t>INTERPRET:</a:t>
            </a:r>
            <a:endParaRPr lang="en-US" sz="1500" dirty="0">
              <a:latin typeface="Helvetica Neue"/>
              <a:cs typeface="Helvetica Neue"/>
            </a:endParaRPr>
          </a:p>
          <a:p>
            <a:r>
              <a:rPr lang="en-US" sz="1500" dirty="0">
                <a:latin typeface="Helvetica Neue"/>
                <a:cs typeface="Helvetica Neue"/>
              </a:rPr>
              <a:t>This is a picture of two people on a boat with ducks.  The boat is on the water.</a:t>
            </a:r>
          </a:p>
          <a:p>
            <a:r>
              <a:rPr lang="en-US" sz="1500" dirty="0">
                <a:latin typeface="Helvetica Neue"/>
                <a:cs typeface="Helvetica Neue"/>
              </a:rPr>
              <a:t> </a:t>
            </a:r>
          </a:p>
          <a:p>
            <a:r>
              <a:rPr lang="en-US" sz="1500" b="1" dirty="0" smtClean="0">
                <a:latin typeface="Helvetica Neue"/>
                <a:cs typeface="Helvetica Neue"/>
              </a:rPr>
              <a:t>EVALUATION:</a:t>
            </a:r>
            <a:endParaRPr lang="en-US" sz="1500" dirty="0">
              <a:latin typeface="Helvetica Neue"/>
              <a:cs typeface="Helvetica Neue"/>
            </a:endParaRPr>
          </a:p>
          <a:p>
            <a:r>
              <a:rPr lang="en-US" sz="1500" dirty="0">
                <a:latin typeface="Helvetica Neue"/>
                <a:cs typeface="Helvetica Neue"/>
              </a:rPr>
              <a:t>This painting is really, really good!  It is so pretty!  Mary Cassatt was </a:t>
            </a:r>
            <a:r>
              <a:rPr lang="en-US" sz="1500" dirty="0" err="1">
                <a:latin typeface="Helvetica Neue"/>
                <a:cs typeface="Helvetica Neue"/>
              </a:rPr>
              <a:t>sooooo</a:t>
            </a:r>
            <a:r>
              <a:rPr lang="en-US" sz="1500" dirty="0">
                <a:latin typeface="Helvetica Neue"/>
                <a:cs typeface="Helvetica Neue"/>
              </a:rPr>
              <a:t> talented!  I like </a:t>
            </a:r>
            <a:r>
              <a:rPr lang="en-US" sz="1500" dirty="0" smtClean="0">
                <a:latin typeface="Helvetica Neue"/>
                <a:cs typeface="Helvetica Neue"/>
              </a:rPr>
              <a:t>her </a:t>
            </a:r>
            <a:r>
              <a:rPr lang="en-US" sz="1500" dirty="0" smtClean="0">
                <a:latin typeface="Helvetica Neue"/>
                <a:cs typeface="Helvetica Neue"/>
                <a:sym typeface="Wingdings"/>
              </a:rPr>
              <a:t></a:t>
            </a:r>
            <a:r>
              <a:rPr lang="en-US" sz="1500" dirty="0" smtClean="0">
                <a:latin typeface="Helvetica Neue"/>
                <a:cs typeface="Helvetica Neue"/>
              </a:rPr>
              <a:t> </a:t>
            </a:r>
            <a:r>
              <a:rPr lang="en-US" sz="1500" dirty="0">
                <a:latin typeface="Helvetica Neue"/>
                <a:cs typeface="Helvetica Neue"/>
              </a:rPr>
              <a:t>!</a:t>
            </a:r>
          </a:p>
          <a:p>
            <a:endParaRPr lang="en-US" sz="1500" dirty="0">
              <a:latin typeface="Helvetica Neue"/>
              <a:cs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2933928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711200" y="6366185"/>
            <a:ext cx="7530715" cy="274320"/>
          </a:xfrm>
        </p:spPr>
        <p:txBody>
          <a:bodyPr/>
          <a:lstStyle/>
          <a:p>
            <a:r>
              <a:rPr lang="en-US" dirty="0">
                <a:latin typeface="Helvetica Neue"/>
                <a:cs typeface="Helvetica Neue"/>
              </a:rPr>
              <a:t>Clarifying the Critiquing Process  </a:t>
            </a:r>
            <a:r>
              <a:rPr lang="en-US" dirty="0">
                <a:latin typeface="Wingdings"/>
              </a:rPr>
              <a:t>w</a:t>
            </a:r>
            <a:r>
              <a:rPr lang="en-US" dirty="0"/>
              <a:t>  </a:t>
            </a:r>
            <a:r>
              <a:rPr lang="en-US" dirty="0">
                <a:latin typeface="Helvetica Neue"/>
                <a:cs typeface="Helvetica Neue"/>
              </a:rPr>
              <a:t>Pamela </a:t>
            </a:r>
            <a:r>
              <a:rPr lang="en-US" dirty="0" err="1">
                <a:latin typeface="Helvetica Neue"/>
                <a:cs typeface="Helvetica Neue"/>
              </a:rPr>
              <a:t>Duffus</a:t>
            </a:r>
            <a:r>
              <a:rPr lang="en-US" dirty="0">
                <a:latin typeface="Helvetica Neue"/>
                <a:cs typeface="Helvetica Neue"/>
              </a:rPr>
              <a:t> &amp; Ariel </a:t>
            </a:r>
            <a:r>
              <a:rPr lang="en-US" dirty="0" err="1">
                <a:latin typeface="Helvetica Neue"/>
                <a:cs typeface="Helvetica Neue"/>
              </a:rPr>
              <a:t>Rudin</a:t>
            </a:r>
            <a:r>
              <a:rPr lang="en-US" dirty="0">
                <a:latin typeface="Helvetica Neue"/>
                <a:cs typeface="Helvetica Neue"/>
              </a:rPr>
              <a:t>  </a:t>
            </a:r>
            <a:r>
              <a:rPr lang="en-US" dirty="0">
                <a:latin typeface="Wingdings"/>
              </a:rPr>
              <a:t>w</a:t>
            </a:r>
            <a:r>
              <a:rPr lang="en-US" dirty="0"/>
              <a:t>   </a:t>
            </a:r>
            <a:r>
              <a:rPr lang="en-US" dirty="0" err="1">
                <a:latin typeface="Helvetica Neue"/>
                <a:cs typeface="Helvetica Neue"/>
              </a:rPr>
              <a:t>wwrsdart.wix.com</a:t>
            </a:r>
            <a:r>
              <a:rPr lang="en-US" dirty="0">
                <a:latin typeface="Helvetica Neue"/>
                <a:cs typeface="Helvetica Neue"/>
              </a:rPr>
              <a:t>/critique</a:t>
            </a:r>
          </a:p>
        </p:txBody>
      </p:sp>
      <p:sp>
        <p:nvSpPr>
          <p:cNvPr id="3" name="Title 3"/>
          <p:cNvSpPr txBox="1">
            <a:spLocks/>
          </p:cNvSpPr>
          <p:nvPr/>
        </p:nvSpPr>
        <p:spPr>
          <a:xfrm>
            <a:off x="822960" y="167340"/>
            <a:ext cx="7520940" cy="5486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 smtClean="0">
                <a:solidFill>
                  <a:srgbClr val="FF0000"/>
                </a:solidFill>
                <a:latin typeface="Helvetica Neue"/>
                <a:cs typeface="Helvetica Neue"/>
              </a:rPr>
              <a:t>CRITIQUE re-write (CONT.)</a:t>
            </a:r>
            <a:endParaRPr lang="en-US" b="1" dirty="0">
              <a:solidFill>
                <a:srgbClr val="FF0000"/>
              </a:solidFill>
              <a:latin typeface="Helvetica Neue"/>
              <a:cs typeface="Helvetica Neue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815840" y="5181545"/>
            <a:ext cx="39981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i="1" dirty="0" smtClean="0">
                <a:latin typeface="Helvetica Neue"/>
                <a:cs typeface="Helvetica Neue"/>
              </a:rPr>
              <a:t>Image </a:t>
            </a:r>
            <a:r>
              <a:rPr lang="en-US" sz="1100" i="1" dirty="0">
                <a:latin typeface="Helvetica Neue"/>
                <a:cs typeface="Helvetica Neue"/>
              </a:rPr>
              <a:t>r</a:t>
            </a:r>
            <a:r>
              <a:rPr lang="en-US" sz="1100" i="1" dirty="0" smtClean="0">
                <a:latin typeface="Helvetica Neue"/>
                <a:cs typeface="Helvetica Neue"/>
              </a:rPr>
              <a:t>etrieved </a:t>
            </a:r>
            <a:r>
              <a:rPr lang="en-US" sz="1100" i="1" dirty="0">
                <a:latin typeface="Helvetica Neue"/>
                <a:cs typeface="Helvetica Neue"/>
              </a:rPr>
              <a:t>on March 16, </a:t>
            </a:r>
            <a:r>
              <a:rPr lang="en-US" sz="1100" i="1" dirty="0" smtClean="0">
                <a:latin typeface="Helvetica Neue"/>
                <a:cs typeface="Helvetica Neue"/>
              </a:rPr>
              <a:t>2015 from </a:t>
            </a:r>
            <a:r>
              <a:rPr lang="en-US" sz="1100" i="1" dirty="0" err="1" smtClean="0">
                <a:latin typeface="Helvetica Neue"/>
                <a:cs typeface="Helvetica Neue"/>
                <a:hlinkClick r:id="rId3"/>
              </a:rPr>
              <a:t>artchive.com</a:t>
            </a:r>
            <a:endParaRPr lang="en-US" sz="1100" i="1" dirty="0">
              <a:latin typeface="Helvetica Neue"/>
              <a:cs typeface="Helvetica Neue"/>
            </a:endParaRPr>
          </a:p>
        </p:txBody>
      </p:sp>
      <p:pic>
        <p:nvPicPr>
          <p:cNvPr id="5" name="Picture 4" descr="cassatt_summertime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82254" y="900366"/>
            <a:ext cx="3428045" cy="4281179"/>
          </a:xfrm>
          <a:prstGeom prst="rect">
            <a:avLst/>
          </a:prstGeom>
          <a:ln w="38100" cmpd="sng">
            <a:solidFill>
              <a:schemeClr val="tx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402532" y="900366"/>
            <a:ext cx="449458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Helvetica Neue"/>
                <a:cs typeface="Helvetica Neue"/>
              </a:rPr>
              <a:t>ANALYZE (BEFORE):</a:t>
            </a:r>
            <a:endParaRPr lang="en-US" sz="2000" dirty="0">
              <a:latin typeface="Helvetica Neue"/>
              <a:cs typeface="Helvetica Neue"/>
            </a:endParaRPr>
          </a:p>
          <a:p>
            <a:r>
              <a:rPr lang="en-US" sz="2000" dirty="0">
                <a:latin typeface="Helvetica Neue"/>
                <a:cs typeface="Helvetica Neue"/>
              </a:rPr>
              <a:t>I like the </a:t>
            </a:r>
            <a:r>
              <a:rPr lang="en-US" sz="2000" b="1" dirty="0">
                <a:latin typeface="Helvetica Neue"/>
                <a:cs typeface="Helvetica Neue"/>
              </a:rPr>
              <a:t>colors</a:t>
            </a:r>
            <a:r>
              <a:rPr lang="en-US" sz="2000" dirty="0">
                <a:latin typeface="Helvetica Neue"/>
                <a:cs typeface="Helvetica Neue"/>
              </a:rPr>
              <a:t> in this image. </a:t>
            </a:r>
            <a:r>
              <a:rPr lang="en-US" sz="2000" dirty="0" smtClean="0">
                <a:latin typeface="Helvetica Neue"/>
                <a:cs typeface="Helvetica Neue"/>
              </a:rPr>
              <a:t>They </a:t>
            </a:r>
            <a:r>
              <a:rPr lang="en-US" sz="2000" dirty="0">
                <a:latin typeface="Helvetica Neue"/>
                <a:cs typeface="Helvetica Neue"/>
              </a:rPr>
              <a:t>are nice</a:t>
            </a:r>
            <a:r>
              <a:rPr lang="en-US" sz="2000" dirty="0" smtClean="0">
                <a:latin typeface="Helvetica Neue"/>
                <a:cs typeface="Helvetica Neue"/>
              </a:rPr>
              <a:t>.</a:t>
            </a:r>
          </a:p>
          <a:p>
            <a:endParaRPr lang="en-US" sz="2000" dirty="0">
              <a:latin typeface="Helvetica Neue"/>
              <a:cs typeface="Helvetica Neue"/>
            </a:endParaRPr>
          </a:p>
          <a:p>
            <a:r>
              <a:rPr lang="en-US" sz="2000" b="1" dirty="0" smtClean="0">
                <a:latin typeface="Helvetica Neue"/>
                <a:cs typeface="Helvetica Neue"/>
              </a:rPr>
              <a:t>ANALYZE (AFTER): </a:t>
            </a:r>
            <a:r>
              <a:rPr lang="en-US" sz="2000" dirty="0">
                <a:latin typeface="Helvetica Neue"/>
                <a:cs typeface="Helvetica Neue"/>
              </a:rPr>
              <a:t>Mary Cassatt mainly used an analogous </a:t>
            </a:r>
            <a:r>
              <a:rPr lang="en-US" sz="2000" b="1" dirty="0">
                <a:latin typeface="Helvetica Neue"/>
                <a:cs typeface="Helvetica Neue"/>
              </a:rPr>
              <a:t>color</a:t>
            </a:r>
            <a:r>
              <a:rPr lang="en-US" sz="2000" dirty="0">
                <a:latin typeface="Helvetica Neue"/>
                <a:cs typeface="Helvetica Neue"/>
              </a:rPr>
              <a:t> palette of light greens and yellows with a few splashes of darker reds and browns for </a:t>
            </a:r>
            <a:r>
              <a:rPr lang="en-US" sz="2000" b="1" dirty="0">
                <a:latin typeface="Helvetica Neue"/>
                <a:cs typeface="Helvetica Neue"/>
              </a:rPr>
              <a:t>contrast</a:t>
            </a:r>
            <a:r>
              <a:rPr lang="en-US" sz="2000" dirty="0">
                <a:latin typeface="Helvetica Neue"/>
                <a:cs typeface="Helvetica Neue"/>
              </a:rPr>
              <a:t>. The analogous </a:t>
            </a:r>
            <a:r>
              <a:rPr lang="en-US" sz="2000" b="1" dirty="0">
                <a:latin typeface="Helvetica Neue"/>
                <a:cs typeface="Helvetica Neue"/>
              </a:rPr>
              <a:t>colors </a:t>
            </a:r>
            <a:r>
              <a:rPr lang="en-US" sz="2000" dirty="0">
                <a:latin typeface="Helvetica Neue"/>
                <a:cs typeface="Helvetica Neue"/>
              </a:rPr>
              <a:t>create </a:t>
            </a:r>
            <a:r>
              <a:rPr lang="en-US" sz="2000" b="1" dirty="0">
                <a:latin typeface="Helvetica Neue"/>
                <a:cs typeface="Helvetica Neue"/>
              </a:rPr>
              <a:t>harmony</a:t>
            </a:r>
            <a:r>
              <a:rPr lang="en-US" sz="2000" dirty="0">
                <a:latin typeface="Helvetica Neue"/>
                <a:cs typeface="Helvetica Neue"/>
              </a:rPr>
              <a:t> throughout the painting.  The </a:t>
            </a:r>
            <a:r>
              <a:rPr lang="en-US" sz="2000" b="1" dirty="0">
                <a:latin typeface="Helvetica Neue"/>
                <a:cs typeface="Helvetica Neue"/>
              </a:rPr>
              <a:t>repetition</a:t>
            </a:r>
            <a:r>
              <a:rPr lang="en-US" sz="2000" dirty="0">
                <a:latin typeface="Helvetica Neue"/>
                <a:cs typeface="Helvetica Neue"/>
              </a:rPr>
              <a:t> of loose marks of </a:t>
            </a:r>
            <a:r>
              <a:rPr lang="en-US" sz="2000" b="1" dirty="0">
                <a:latin typeface="Helvetica Neue"/>
                <a:cs typeface="Helvetica Neue"/>
              </a:rPr>
              <a:t>color</a:t>
            </a:r>
            <a:r>
              <a:rPr lang="en-US" sz="2000" dirty="0">
                <a:latin typeface="Helvetica Neue"/>
                <a:cs typeface="Helvetica Neue"/>
              </a:rPr>
              <a:t>, create </a:t>
            </a:r>
            <a:r>
              <a:rPr lang="en-US" sz="2000" b="1" dirty="0">
                <a:latin typeface="Helvetica Neue"/>
                <a:cs typeface="Helvetica Neue"/>
              </a:rPr>
              <a:t>texture</a:t>
            </a:r>
            <a:r>
              <a:rPr lang="en-US" sz="2000" dirty="0">
                <a:latin typeface="Helvetica Neue"/>
                <a:cs typeface="Helvetica Neue"/>
              </a:rPr>
              <a:t> and </a:t>
            </a:r>
            <a:r>
              <a:rPr lang="en-US" sz="2000" b="1" dirty="0">
                <a:latin typeface="Helvetica Neue"/>
                <a:cs typeface="Helvetica Neue"/>
              </a:rPr>
              <a:t>movement</a:t>
            </a:r>
            <a:r>
              <a:rPr lang="en-US" sz="2000" dirty="0">
                <a:latin typeface="Helvetica Neue"/>
                <a:cs typeface="Helvetica Neue"/>
              </a:rPr>
              <a:t> in the water. </a:t>
            </a:r>
            <a:r>
              <a:rPr lang="en-US" sz="2000" b="1" dirty="0" smtClean="0">
                <a:latin typeface="Helvetica Neue"/>
                <a:cs typeface="Helvetica Neue"/>
              </a:rPr>
              <a:t>  </a:t>
            </a:r>
            <a:endParaRPr lang="en-US" sz="2000" b="1" dirty="0">
              <a:latin typeface="Helvetica Neue"/>
              <a:cs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23739119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822960" y="6366185"/>
            <a:ext cx="7418955" cy="274320"/>
          </a:xfrm>
        </p:spPr>
        <p:txBody>
          <a:bodyPr/>
          <a:lstStyle/>
          <a:p>
            <a:r>
              <a:rPr lang="en-US" dirty="0">
                <a:latin typeface="Helvetica Neue"/>
                <a:cs typeface="Helvetica Neue"/>
              </a:rPr>
              <a:t>Clarifying the Critiquing Process  </a:t>
            </a:r>
            <a:r>
              <a:rPr lang="en-US" dirty="0">
                <a:latin typeface="Wingdings"/>
              </a:rPr>
              <a:t>w</a:t>
            </a:r>
            <a:r>
              <a:rPr lang="en-US" dirty="0"/>
              <a:t>  </a:t>
            </a:r>
            <a:r>
              <a:rPr lang="en-US" dirty="0">
                <a:latin typeface="Helvetica Neue"/>
                <a:cs typeface="Helvetica Neue"/>
              </a:rPr>
              <a:t>Pamela </a:t>
            </a:r>
            <a:r>
              <a:rPr lang="en-US" dirty="0" err="1">
                <a:latin typeface="Helvetica Neue"/>
                <a:cs typeface="Helvetica Neue"/>
              </a:rPr>
              <a:t>Duffus</a:t>
            </a:r>
            <a:r>
              <a:rPr lang="en-US" dirty="0">
                <a:latin typeface="Helvetica Neue"/>
                <a:cs typeface="Helvetica Neue"/>
              </a:rPr>
              <a:t> &amp; Ariel </a:t>
            </a:r>
            <a:r>
              <a:rPr lang="en-US" dirty="0" err="1">
                <a:latin typeface="Helvetica Neue"/>
                <a:cs typeface="Helvetica Neue"/>
              </a:rPr>
              <a:t>Rudin</a:t>
            </a:r>
            <a:r>
              <a:rPr lang="en-US" dirty="0">
                <a:latin typeface="Helvetica Neue"/>
                <a:cs typeface="Helvetica Neue"/>
              </a:rPr>
              <a:t>  </a:t>
            </a:r>
            <a:r>
              <a:rPr lang="en-US" dirty="0">
                <a:latin typeface="Wingdings"/>
              </a:rPr>
              <a:t>w</a:t>
            </a:r>
            <a:r>
              <a:rPr lang="en-US" dirty="0"/>
              <a:t>   </a:t>
            </a:r>
            <a:r>
              <a:rPr lang="en-US" dirty="0" err="1">
                <a:latin typeface="Helvetica Neue"/>
                <a:cs typeface="Helvetica Neue"/>
              </a:rPr>
              <a:t>wwrsdart.wix.com</a:t>
            </a:r>
            <a:r>
              <a:rPr lang="en-US" dirty="0">
                <a:latin typeface="Helvetica Neue"/>
                <a:cs typeface="Helvetica Neue"/>
              </a:rPr>
              <a:t>/critique</a:t>
            </a:r>
          </a:p>
        </p:txBody>
      </p:sp>
      <p:sp>
        <p:nvSpPr>
          <p:cNvPr id="3" name="Title 3"/>
          <p:cNvSpPr txBox="1">
            <a:spLocks/>
          </p:cNvSpPr>
          <p:nvPr/>
        </p:nvSpPr>
        <p:spPr>
          <a:xfrm>
            <a:off x="822960" y="167340"/>
            <a:ext cx="7520940" cy="5486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 smtClean="0">
                <a:solidFill>
                  <a:srgbClr val="FF0000"/>
                </a:solidFill>
                <a:latin typeface="Helvetica Neue"/>
                <a:cs typeface="Helvetica Neue"/>
              </a:rPr>
              <a:t>FORMAL WRITTEN CRITIQUE</a:t>
            </a:r>
            <a:endParaRPr lang="en-US" b="1" dirty="0">
              <a:solidFill>
                <a:srgbClr val="FF0000"/>
              </a:solidFill>
              <a:latin typeface="Helvetica Neue"/>
              <a:cs typeface="Helvetica Neue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07188" y="4113141"/>
            <a:ext cx="4385732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latin typeface="Helvetica Neue"/>
                <a:cs typeface="Helvetica Neue"/>
              </a:rPr>
              <a:t>M.C</a:t>
            </a:r>
            <a:r>
              <a:rPr lang="en-US" sz="1400" b="1" dirty="0">
                <a:latin typeface="Helvetica Neue"/>
                <a:cs typeface="Helvetica Neue"/>
              </a:rPr>
              <a:t>. </a:t>
            </a:r>
            <a:r>
              <a:rPr lang="en-US" sz="1400" b="1" dirty="0" smtClean="0">
                <a:latin typeface="Helvetica Neue"/>
                <a:cs typeface="Helvetica Neue"/>
              </a:rPr>
              <a:t>Escher</a:t>
            </a:r>
          </a:p>
          <a:p>
            <a:r>
              <a:rPr lang="en-US" sz="1400" i="1" dirty="0" smtClean="0">
                <a:latin typeface="Helvetica Neue"/>
                <a:cs typeface="Helvetica Neue"/>
              </a:rPr>
              <a:t>Bond </a:t>
            </a:r>
            <a:r>
              <a:rPr lang="en-US" sz="1400" i="1" dirty="0">
                <a:latin typeface="Helvetica Neue"/>
                <a:cs typeface="Helvetica Neue"/>
              </a:rPr>
              <a:t>of Union</a:t>
            </a:r>
            <a:br>
              <a:rPr lang="en-US" sz="1400" i="1" dirty="0">
                <a:latin typeface="Helvetica Neue"/>
                <a:cs typeface="Helvetica Neue"/>
              </a:rPr>
            </a:br>
            <a:r>
              <a:rPr lang="en-US" sz="1400" dirty="0">
                <a:latin typeface="Helvetica Neue"/>
                <a:cs typeface="Helvetica Neue"/>
              </a:rPr>
              <a:t>1956</a:t>
            </a:r>
            <a:br>
              <a:rPr lang="en-US" sz="1400" dirty="0">
                <a:latin typeface="Helvetica Neue"/>
                <a:cs typeface="Helvetica Neue"/>
              </a:rPr>
            </a:br>
            <a:r>
              <a:rPr lang="en-US" sz="1400" dirty="0">
                <a:latin typeface="Helvetica Neue"/>
                <a:cs typeface="Helvetica Neue"/>
              </a:rPr>
              <a:t>Lithograph</a:t>
            </a:r>
            <a:br>
              <a:rPr lang="en-US" sz="1400" dirty="0">
                <a:latin typeface="Helvetica Neue"/>
                <a:cs typeface="Helvetica Neue"/>
              </a:rPr>
            </a:br>
            <a:r>
              <a:rPr lang="en-US" sz="1400" dirty="0">
                <a:latin typeface="Helvetica Neue"/>
                <a:cs typeface="Helvetica Neue"/>
              </a:rPr>
              <a:t>25.3 x 33.9 cm (10 x 13 3/8 in.)</a:t>
            </a:r>
          </a:p>
          <a:p>
            <a:r>
              <a:rPr lang="en-US" sz="1100" i="1" dirty="0">
                <a:latin typeface="Helvetica Neue"/>
                <a:cs typeface="Helvetica Neue"/>
              </a:rPr>
              <a:t>Image </a:t>
            </a:r>
            <a:r>
              <a:rPr lang="en-US" sz="1100" i="1" dirty="0" smtClean="0">
                <a:latin typeface="Helvetica Neue"/>
                <a:cs typeface="Helvetica Neue"/>
              </a:rPr>
              <a:t>retrieved </a:t>
            </a:r>
            <a:r>
              <a:rPr lang="en-US" sz="1100" i="1" dirty="0">
                <a:latin typeface="Helvetica Neue"/>
                <a:cs typeface="Helvetica Neue"/>
              </a:rPr>
              <a:t>on </a:t>
            </a:r>
            <a:r>
              <a:rPr lang="en-US" sz="1100" i="1" dirty="0" smtClean="0">
                <a:latin typeface="Helvetica Neue"/>
                <a:cs typeface="Helvetica Neue"/>
              </a:rPr>
              <a:t>March 16, 2015 from </a:t>
            </a:r>
            <a:r>
              <a:rPr lang="en-US" sz="1100" i="1" dirty="0" err="1" smtClean="0">
                <a:latin typeface="Helvetica Neue"/>
                <a:cs typeface="Helvetica Neue"/>
                <a:hlinkClick r:id="rId3"/>
              </a:rPr>
              <a:t>artchive.com</a:t>
            </a:r>
            <a:endParaRPr lang="en-US" sz="1100" dirty="0">
              <a:latin typeface="Helvetica Neue"/>
              <a:cs typeface="Helvetica Neue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2158" y="835585"/>
            <a:ext cx="85670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Helvetica Neue"/>
                <a:cs typeface="Helvetica Neue"/>
              </a:rPr>
              <a:t>CRITIQUING A MASTER WORK vs. STUDENT WORK</a:t>
            </a:r>
            <a:endParaRPr lang="en-US" sz="2000" b="1" dirty="0">
              <a:latin typeface="Helvetica Neue"/>
              <a:cs typeface="Helvetica Neue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026419" y="4113141"/>
            <a:ext cx="365316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b="1" dirty="0">
                <a:latin typeface="Helvetica Neue"/>
                <a:cs typeface="Helvetica Neue"/>
              </a:rPr>
              <a:t>Michelle </a:t>
            </a:r>
            <a:r>
              <a:rPr lang="en-US" sz="1400" b="1" dirty="0" err="1">
                <a:latin typeface="Helvetica Neue"/>
                <a:cs typeface="Helvetica Neue"/>
              </a:rPr>
              <a:t>Fegeley</a:t>
            </a:r>
            <a:endParaRPr lang="en-US" sz="1400" b="1" dirty="0">
              <a:latin typeface="Helvetica Neue"/>
              <a:cs typeface="Helvetica Neue"/>
            </a:endParaRPr>
          </a:p>
          <a:p>
            <a:pPr algn="r"/>
            <a:r>
              <a:rPr lang="en-US" sz="1400" i="1" dirty="0" smtClean="0">
                <a:latin typeface="Helvetica Neue"/>
                <a:cs typeface="Helvetica Neue"/>
              </a:rPr>
              <a:t>Baking</a:t>
            </a:r>
          </a:p>
          <a:p>
            <a:pPr algn="r"/>
            <a:r>
              <a:rPr lang="en-US" sz="1400" dirty="0" smtClean="0">
                <a:latin typeface="Helvetica Neue"/>
                <a:cs typeface="Helvetica Neue"/>
              </a:rPr>
              <a:t>2014</a:t>
            </a:r>
          </a:p>
          <a:p>
            <a:pPr algn="r"/>
            <a:r>
              <a:rPr lang="en-US" sz="1400" dirty="0" smtClean="0">
                <a:latin typeface="Helvetica Neue"/>
                <a:cs typeface="Helvetica Neue"/>
              </a:rPr>
              <a:t>Pastel</a:t>
            </a:r>
            <a:endParaRPr lang="en-US" sz="1400" dirty="0">
              <a:latin typeface="Helvetica Neue"/>
              <a:cs typeface="Helvetica Neue"/>
            </a:endParaRPr>
          </a:p>
          <a:p>
            <a:pPr algn="r"/>
            <a:r>
              <a:rPr lang="en-US" sz="1400" dirty="0" smtClean="0">
                <a:latin typeface="Helvetica Neue"/>
                <a:cs typeface="Helvetica Neue"/>
              </a:rPr>
              <a:t>Drawing II</a:t>
            </a:r>
            <a:endParaRPr lang="en-US" sz="1400" dirty="0">
              <a:latin typeface="Helvetica Neue"/>
              <a:cs typeface="Helvetica Neue"/>
            </a:endParaRPr>
          </a:p>
        </p:txBody>
      </p:sp>
      <p:pic>
        <p:nvPicPr>
          <p:cNvPr id="6" name="Picture 5" descr="Copy of baking_MF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19600" y="1312154"/>
            <a:ext cx="4199023" cy="2755392"/>
          </a:xfrm>
          <a:prstGeom prst="rect">
            <a:avLst/>
          </a:prstGeom>
          <a:ln w="38100" cmpd="sng">
            <a:solidFill>
              <a:schemeClr val="tx1"/>
            </a:solidFill>
          </a:ln>
        </p:spPr>
      </p:pic>
      <p:pic>
        <p:nvPicPr>
          <p:cNvPr id="7" name="Picture 6" descr="escher_bond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8628" y="1312154"/>
            <a:ext cx="3705456" cy="2757942"/>
          </a:xfrm>
          <a:prstGeom prst="rect">
            <a:avLst/>
          </a:prstGeom>
          <a:ln w="38100" cmpd="sng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8928807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6169" y="773664"/>
            <a:ext cx="4180972" cy="548640"/>
          </a:xfrm>
        </p:spPr>
        <p:txBody>
          <a:bodyPr>
            <a:noAutofit/>
          </a:bodyPr>
          <a:lstStyle/>
          <a:p>
            <a:pPr algn="ctr"/>
            <a:r>
              <a:rPr lang="en-US" sz="2000" b="1" spc="0" dirty="0">
                <a:latin typeface="Helvetica Neue"/>
                <a:cs typeface="Helvetica Neue"/>
              </a:rPr>
              <a:t>Pamela </a:t>
            </a:r>
            <a:r>
              <a:rPr lang="en-US" sz="2000" b="1" spc="0" dirty="0" smtClean="0">
                <a:latin typeface="Helvetica Neue"/>
                <a:cs typeface="Helvetica Neue"/>
              </a:rPr>
              <a:t>Guenther</a:t>
            </a:r>
            <a:r>
              <a:rPr lang="en-US" sz="2000" b="1" spc="0" dirty="0">
                <a:latin typeface="Helvetica Neue"/>
                <a:cs typeface="Helvetica Neue"/>
              </a:rPr>
              <a:t>-</a:t>
            </a:r>
            <a:r>
              <a:rPr lang="en-US" sz="2000" b="1" spc="0" dirty="0" err="1">
                <a:latin typeface="Helvetica Neue"/>
                <a:cs typeface="Helvetica Neue"/>
              </a:rPr>
              <a:t>Duffus</a:t>
            </a:r>
            <a:endParaRPr lang="en-US" sz="2000" b="1" spc="0" dirty="0">
              <a:latin typeface="Helvetica Neue"/>
              <a:cs typeface="Helvetica Neue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4166" y="773664"/>
            <a:ext cx="4236219" cy="548640"/>
          </a:xfrm>
        </p:spPr>
        <p:txBody>
          <a:bodyPr>
            <a:normAutofit/>
          </a:bodyPr>
          <a:lstStyle/>
          <a:p>
            <a:pPr algn="ctr"/>
            <a:r>
              <a:rPr lang="en-US" sz="2000" b="1" spc="0" dirty="0" smtClean="0">
                <a:latin typeface="Helvetica Neue"/>
                <a:cs typeface="Helvetica Neue"/>
              </a:rPr>
              <a:t>ARIEL RUDIN</a:t>
            </a:r>
            <a:endParaRPr lang="en-US" sz="2000" b="1" spc="0" dirty="0">
              <a:latin typeface="Helvetica Neue"/>
              <a:cs typeface="Helvetica Neue"/>
            </a:endParaRPr>
          </a:p>
        </p:txBody>
      </p:sp>
      <p:sp>
        <p:nvSpPr>
          <p:cNvPr id="8" name="Title 3"/>
          <p:cNvSpPr txBox="1">
            <a:spLocks/>
          </p:cNvSpPr>
          <p:nvPr/>
        </p:nvSpPr>
        <p:spPr>
          <a:xfrm>
            <a:off x="822960" y="16734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 smtClean="0">
                <a:solidFill>
                  <a:srgbClr val="FF0000"/>
                </a:solidFill>
                <a:latin typeface="Helvetica Neue"/>
                <a:cs typeface="Helvetica Neue"/>
              </a:rPr>
              <a:t>MEET THE PRESENTERS</a:t>
            </a:r>
            <a:endParaRPr lang="en-US" b="1" dirty="0">
              <a:solidFill>
                <a:srgbClr val="FF0000"/>
              </a:solidFill>
              <a:latin typeface="Helvetica Neue"/>
              <a:cs typeface="Helvetica Neue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36169" y="773668"/>
            <a:ext cx="4199258" cy="5253368"/>
          </a:xfrm>
          <a:prstGeom prst="rect">
            <a:avLst/>
          </a:prstGeom>
          <a:noFill/>
          <a:ln w="381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8100" cmpd="sng">
                <a:solidFill>
                  <a:srgbClr val="000000"/>
                </a:solidFill>
              </a:ln>
              <a:solidFill>
                <a:srgbClr val="FFFFFF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647258" y="773663"/>
            <a:ext cx="4206240" cy="5257800"/>
          </a:xfrm>
          <a:prstGeom prst="rect">
            <a:avLst/>
          </a:prstGeom>
          <a:noFill/>
          <a:ln w="381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8100" cmpd="sng">
                <a:solidFill>
                  <a:srgbClr val="000000"/>
                </a:solidFill>
              </a:ln>
              <a:solidFill>
                <a:srgbClr val="FFFFFF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269202" y="1328078"/>
            <a:ext cx="222912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Helvetica Neue"/>
                <a:cs typeface="Helvetica Neue"/>
              </a:rPr>
              <a:t>18 years teaching experience</a:t>
            </a:r>
          </a:p>
          <a:p>
            <a:endParaRPr lang="en-US" sz="1400" dirty="0">
              <a:latin typeface="Helvetica Neue"/>
              <a:cs typeface="Helvetica Neue"/>
            </a:endParaRPr>
          </a:p>
          <a:p>
            <a:r>
              <a:rPr lang="en-US" sz="1400" b="1" dirty="0" smtClean="0">
                <a:latin typeface="Helvetica Neue"/>
                <a:cs typeface="Helvetica Neue"/>
              </a:rPr>
              <a:t>BFA: </a:t>
            </a:r>
            <a:r>
              <a:rPr lang="en-US" sz="1400" dirty="0" smtClean="0">
                <a:latin typeface="Helvetica Neue"/>
                <a:cs typeface="Helvetica Neue"/>
              </a:rPr>
              <a:t>Sculpture, </a:t>
            </a:r>
          </a:p>
          <a:p>
            <a:r>
              <a:rPr lang="en-US" sz="1400" dirty="0" smtClean="0">
                <a:latin typeface="Helvetica Neue"/>
                <a:cs typeface="Helvetica Neue"/>
              </a:rPr>
              <a:t>Syracuse University</a:t>
            </a:r>
          </a:p>
          <a:p>
            <a:endParaRPr lang="en-US" sz="1400" dirty="0">
              <a:latin typeface="Helvetica Neue"/>
              <a:cs typeface="Helvetica Neue"/>
            </a:endParaRPr>
          </a:p>
          <a:p>
            <a:r>
              <a:rPr lang="en-US" sz="1400" b="1" dirty="0" smtClean="0">
                <a:latin typeface="Helvetica Neue"/>
                <a:cs typeface="Helvetica Neue"/>
              </a:rPr>
              <a:t>MA: </a:t>
            </a:r>
            <a:r>
              <a:rPr lang="en-US" sz="1400" dirty="0" smtClean="0">
                <a:latin typeface="Helvetica Neue"/>
                <a:cs typeface="Helvetica Neue"/>
              </a:rPr>
              <a:t>Studio Arts, Montclair State University</a:t>
            </a:r>
            <a:endParaRPr lang="en-US" sz="1400" dirty="0">
              <a:latin typeface="Helvetica Neue"/>
              <a:cs typeface="Helvetica Neue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10873" y="3920476"/>
            <a:ext cx="4068639" cy="1894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400" b="1" dirty="0">
                <a:latin typeface="Helvetica Neue"/>
                <a:cs typeface="Helvetica Neue"/>
              </a:rPr>
              <a:t>Currently Teaches: </a:t>
            </a:r>
            <a:r>
              <a:rPr lang="en-US" sz="1400" dirty="0" smtClean="0">
                <a:latin typeface="Helvetica Neue"/>
                <a:cs typeface="Helvetica Neue"/>
              </a:rPr>
              <a:t>Painting</a:t>
            </a:r>
            <a:r>
              <a:rPr lang="en-US" sz="1400" dirty="0">
                <a:latin typeface="Helvetica Neue"/>
                <a:cs typeface="Helvetica Neue"/>
              </a:rPr>
              <a:t>, Drawing, </a:t>
            </a:r>
            <a:r>
              <a:rPr lang="en-US" sz="1400" dirty="0" smtClean="0">
                <a:latin typeface="Helvetica Neue"/>
                <a:cs typeface="Helvetica Neue"/>
              </a:rPr>
              <a:t>Honors/AP </a:t>
            </a:r>
            <a:r>
              <a:rPr lang="en-US" sz="1400" dirty="0">
                <a:latin typeface="Helvetica Neue"/>
                <a:cs typeface="Helvetica Neue"/>
              </a:rPr>
              <a:t>Studio Art</a:t>
            </a:r>
          </a:p>
          <a:p>
            <a:pPr>
              <a:lnSpc>
                <a:spcPct val="120000"/>
              </a:lnSpc>
            </a:pPr>
            <a:endParaRPr lang="en-US" sz="1400" dirty="0">
              <a:latin typeface="Helvetica Neue"/>
              <a:cs typeface="Helvetica Neue"/>
            </a:endParaRPr>
          </a:p>
          <a:p>
            <a:pPr>
              <a:lnSpc>
                <a:spcPct val="120000"/>
              </a:lnSpc>
            </a:pPr>
            <a:r>
              <a:rPr lang="en-US" sz="1400" b="1" dirty="0">
                <a:latin typeface="Helvetica Neue"/>
                <a:cs typeface="Helvetica Neue"/>
              </a:rPr>
              <a:t>Previously Taught: </a:t>
            </a:r>
            <a:r>
              <a:rPr lang="en-US" sz="1400" dirty="0">
                <a:latin typeface="Helvetica Neue"/>
                <a:cs typeface="Helvetica Neue"/>
              </a:rPr>
              <a:t>Visual Art Foundations, Digital Photography, Sculpture, </a:t>
            </a:r>
            <a:r>
              <a:rPr lang="en-US" sz="1400" dirty="0" smtClean="0">
                <a:latin typeface="Helvetica Neue"/>
                <a:cs typeface="Helvetica Neue"/>
              </a:rPr>
              <a:t>AP </a:t>
            </a:r>
            <a:r>
              <a:rPr lang="en-US" sz="1400" dirty="0">
                <a:latin typeface="Helvetica Neue"/>
                <a:cs typeface="Helvetica Neue"/>
              </a:rPr>
              <a:t>Art </a:t>
            </a:r>
            <a:r>
              <a:rPr lang="en-US" sz="1400" dirty="0" smtClean="0">
                <a:latin typeface="Helvetica Neue"/>
                <a:cs typeface="Helvetica Neue"/>
              </a:rPr>
              <a:t>History</a:t>
            </a:r>
          </a:p>
          <a:p>
            <a:pPr>
              <a:lnSpc>
                <a:spcPct val="120000"/>
              </a:lnSpc>
            </a:pPr>
            <a:endParaRPr lang="en-US" sz="1400" dirty="0">
              <a:latin typeface="Helvetica Neue"/>
              <a:cs typeface="Helvetica Neue"/>
            </a:endParaRPr>
          </a:p>
          <a:p>
            <a:pPr>
              <a:lnSpc>
                <a:spcPct val="120000"/>
              </a:lnSpc>
            </a:pPr>
            <a:r>
              <a:rPr lang="en-US" sz="1400" b="1" dirty="0" smtClean="0">
                <a:latin typeface="Helvetica Neue"/>
                <a:cs typeface="Helvetica Neue"/>
              </a:rPr>
              <a:t>Clubs: </a:t>
            </a:r>
            <a:r>
              <a:rPr lang="en-US" sz="1400" dirty="0" smtClean="0">
                <a:latin typeface="Helvetica Neue"/>
                <a:cs typeface="Helvetica Neue"/>
              </a:rPr>
              <a:t>National Art Honor Society, Art Club</a:t>
            </a:r>
            <a:endParaRPr lang="en-US" sz="1400" dirty="0">
              <a:latin typeface="Helvetica Neue"/>
              <a:cs typeface="Helvetica Neue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23064" y="3920476"/>
            <a:ext cx="4054047" cy="16363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400" b="1" dirty="0">
                <a:latin typeface="Helvetica Neue"/>
                <a:cs typeface="Helvetica Neue"/>
              </a:rPr>
              <a:t>Currently Teaches: </a:t>
            </a:r>
            <a:r>
              <a:rPr lang="en-US" sz="1400" dirty="0" smtClean="0">
                <a:latin typeface="Helvetica Neue"/>
                <a:cs typeface="Helvetica Neue"/>
              </a:rPr>
              <a:t>Graphic Design, Visual Art Foundations</a:t>
            </a:r>
            <a:endParaRPr lang="en-US" sz="1400" dirty="0">
              <a:latin typeface="Helvetica Neue"/>
              <a:cs typeface="Helvetica Neue"/>
            </a:endParaRPr>
          </a:p>
          <a:p>
            <a:pPr>
              <a:lnSpc>
                <a:spcPct val="120000"/>
              </a:lnSpc>
            </a:pPr>
            <a:endParaRPr lang="en-US" sz="1400" dirty="0">
              <a:latin typeface="Helvetica Neue"/>
              <a:cs typeface="Helvetica Neue"/>
            </a:endParaRPr>
          </a:p>
          <a:p>
            <a:pPr>
              <a:lnSpc>
                <a:spcPct val="120000"/>
              </a:lnSpc>
            </a:pPr>
            <a:r>
              <a:rPr lang="en-US" sz="1400" b="1" dirty="0">
                <a:latin typeface="Helvetica Neue"/>
                <a:cs typeface="Helvetica Neue"/>
              </a:rPr>
              <a:t>Previously Taught: </a:t>
            </a:r>
            <a:r>
              <a:rPr lang="en-US" sz="1400" dirty="0" smtClean="0">
                <a:latin typeface="Helvetica Neue"/>
                <a:cs typeface="Helvetica Neue"/>
              </a:rPr>
              <a:t>Animation, Art </a:t>
            </a:r>
            <a:r>
              <a:rPr lang="en-US" sz="1400" i="1" dirty="0" smtClean="0">
                <a:latin typeface="Helvetica Neue"/>
                <a:cs typeface="Helvetica Neue"/>
              </a:rPr>
              <a:t>(Grades 5-8)</a:t>
            </a:r>
          </a:p>
          <a:p>
            <a:pPr>
              <a:lnSpc>
                <a:spcPct val="120000"/>
              </a:lnSpc>
            </a:pPr>
            <a:endParaRPr lang="en-US" sz="1400" dirty="0">
              <a:latin typeface="Helvetica Neue"/>
              <a:cs typeface="Helvetica Neue"/>
            </a:endParaRPr>
          </a:p>
          <a:p>
            <a:pPr>
              <a:lnSpc>
                <a:spcPct val="120000"/>
              </a:lnSpc>
            </a:pPr>
            <a:r>
              <a:rPr lang="en-US" sz="1400" b="1" dirty="0" smtClean="0">
                <a:latin typeface="Helvetica Neue"/>
                <a:cs typeface="Helvetica Neue"/>
              </a:rPr>
              <a:t>Clubs: </a:t>
            </a:r>
            <a:r>
              <a:rPr lang="en-US" sz="1400" dirty="0" smtClean="0">
                <a:latin typeface="Helvetica Neue"/>
                <a:cs typeface="Helvetica Neue"/>
              </a:rPr>
              <a:t>Yearbook, Junior Class</a:t>
            </a:r>
            <a:endParaRPr lang="en-US" sz="1400" dirty="0">
              <a:latin typeface="Helvetica Neue"/>
              <a:cs typeface="Helvetica Neue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573130" y="1318671"/>
            <a:ext cx="228036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Helvetica Neue"/>
                <a:cs typeface="Helvetica Neue"/>
              </a:rPr>
              <a:t>6 years teaching experience</a:t>
            </a:r>
          </a:p>
          <a:p>
            <a:endParaRPr lang="en-US" sz="1400" dirty="0">
              <a:latin typeface="Helvetica Neue"/>
              <a:cs typeface="Helvetica Neue"/>
            </a:endParaRPr>
          </a:p>
          <a:p>
            <a:r>
              <a:rPr lang="en-US" sz="1400" b="1" dirty="0" smtClean="0">
                <a:latin typeface="Helvetica Neue"/>
                <a:cs typeface="Helvetica Neue"/>
              </a:rPr>
              <a:t>BFA: </a:t>
            </a:r>
            <a:r>
              <a:rPr lang="en-US" sz="1400" dirty="0" smtClean="0">
                <a:latin typeface="Helvetica Neue"/>
                <a:cs typeface="Helvetica Neue"/>
              </a:rPr>
              <a:t>Graphic Design, Boston University</a:t>
            </a:r>
          </a:p>
          <a:p>
            <a:endParaRPr lang="en-US" sz="1400" dirty="0">
              <a:latin typeface="Helvetica Neue"/>
              <a:cs typeface="Helvetica Neue"/>
            </a:endParaRPr>
          </a:p>
          <a:p>
            <a:r>
              <a:rPr lang="en-US" sz="1400" b="1" dirty="0" smtClean="0">
                <a:latin typeface="Helvetica Neue"/>
                <a:cs typeface="Helvetica Neue"/>
              </a:rPr>
              <a:t>MFA: </a:t>
            </a:r>
            <a:r>
              <a:rPr lang="en-US" sz="1400" dirty="0" smtClean="0">
                <a:latin typeface="Helvetica Neue"/>
                <a:cs typeface="Helvetica Neue"/>
              </a:rPr>
              <a:t>Studio Art Teaching, Boston University</a:t>
            </a:r>
            <a:endParaRPr lang="en-US" sz="1400" dirty="0">
              <a:latin typeface="Helvetica Neue"/>
              <a:cs typeface="Helvetica Neue"/>
            </a:endParaRPr>
          </a:p>
        </p:txBody>
      </p:sp>
      <p:sp>
        <p:nvSpPr>
          <p:cNvPr id="19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012004" y="6366185"/>
            <a:ext cx="7229911" cy="274320"/>
          </a:xfrm>
        </p:spPr>
        <p:txBody>
          <a:bodyPr/>
          <a:lstStyle/>
          <a:p>
            <a:r>
              <a:rPr lang="en-US" dirty="0" smtClean="0">
                <a:latin typeface="Helvetica Neue"/>
                <a:cs typeface="Helvetica Neue"/>
              </a:rPr>
              <a:t>Clarifying the Critiquing Process  </a:t>
            </a:r>
            <a:r>
              <a:rPr lang="en-US" dirty="0" smtClean="0">
                <a:latin typeface="Wingdings"/>
              </a:rPr>
              <a:t>w</a:t>
            </a:r>
            <a:r>
              <a:rPr lang="en-US" dirty="0" smtClean="0"/>
              <a:t>  </a:t>
            </a:r>
            <a:r>
              <a:rPr lang="en-US" dirty="0" smtClean="0">
                <a:latin typeface="Helvetica Neue"/>
                <a:cs typeface="Helvetica Neue"/>
              </a:rPr>
              <a:t>Pamela </a:t>
            </a:r>
            <a:r>
              <a:rPr lang="en-US" dirty="0" err="1" smtClean="0">
                <a:latin typeface="Helvetica Neue"/>
                <a:cs typeface="Helvetica Neue"/>
              </a:rPr>
              <a:t>Duffus</a:t>
            </a:r>
            <a:r>
              <a:rPr lang="en-US" dirty="0" smtClean="0">
                <a:latin typeface="Helvetica Neue"/>
                <a:cs typeface="Helvetica Neue"/>
              </a:rPr>
              <a:t> &amp; Ariel Rudin  </a:t>
            </a:r>
            <a:r>
              <a:rPr lang="en-US" dirty="0" smtClean="0">
                <a:latin typeface="Wingdings"/>
              </a:rPr>
              <a:t>w</a:t>
            </a:r>
            <a:r>
              <a:rPr lang="en-US" dirty="0" smtClean="0"/>
              <a:t>   </a:t>
            </a:r>
            <a:r>
              <a:rPr lang="en-US" dirty="0" err="1" smtClean="0">
                <a:latin typeface="Helvetica Neue"/>
                <a:cs typeface="Helvetica Neue"/>
              </a:rPr>
              <a:t>wwrsdart.wix.com</a:t>
            </a:r>
            <a:r>
              <a:rPr lang="en-US" dirty="0" smtClean="0">
                <a:latin typeface="Helvetica Neue"/>
                <a:cs typeface="Helvetica Neue"/>
              </a:rPr>
              <a:t>/critique</a:t>
            </a:r>
            <a:endParaRPr lang="en-US" dirty="0">
              <a:latin typeface="Helvetica Neue"/>
              <a:cs typeface="Helvetica Neue"/>
            </a:endParaRPr>
          </a:p>
        </p:txBody>
      </p:sp>
      <p:pic>
        <p:nvPicPr>
          <p:cNvPr id="2" name="Picture 1" descr="Rudin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43424" y="1311089"/>
            <a:ext cx="1829705" cy="2514600"/>
          </a:xfrm>
          <a:prstGeom prst="rect">
            <a:avLst/>
          </a:prstGeom>
        </p:spPr>
      </p:pic>
      <p:pic>
        <p:nvPicPr>
          <p:cNvPr id="4" name="Picture 3" descr="Duffus2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0658" y="1311089"/>
            <a:ext cx="1828544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47680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822960" y="6366185"/>
            <a:ext cx="7418955" cy="274320"/>
          </a:xfrm>
        </p:spPr>
        <p:txBody>
          <a:bodyPr/>
          <a:lstStyle/>
          <a:p>
            <a:r>
              <a:rPr lang="en-US" dirty="0">
                <a:latin typeface="Helvetica Neue"/>
                <a:cs typeface="Helvetica Neue"/>
              </a:rPr>
              <a:t>Clarifying the Critiquing Process  </a:t>
            </a:r>
            <a:r>
              <a:rPr lang="en-US" dirty="0">
                <a:latin typeface="Wingdings"/>
              </a:rPr>
              <a:t>w</a:t>
            </a:r>
            <a:r>
              <a:rPr lang="en-US" dirty="0"/>
              <a:t>  </a:t>
            </a:r>
            <a:r>
              <a:rPr lang="en-US" dirty="0">
                <a:latin typeface="Helvetica Neue"/>
                <a:cs typeface="Helvetica Neue"/>
              </a:rPr>
              <a:t>Pamela </a:t>
            </a:r>
            <a:r>
              <a:rPr lang="en-US" dirty="0" err="1">
                <a:latin typeface="Helvetica Neue"/>
                <a:cs typeface="Helvetica Neue"/>
              </a:rPr>
              <a:t>Duffus</a:t>
            </a:r>
            <a:r>
              <a:rPr lang="en-US" dirty="0">
                <a:latin typeface="Helvetica Neue"/>
                <a:cs typeface="Helvetica Neue"/>
              </a:rPr>
              <a:t> &amp; Ariel </a:t>
            </a:r>
            <a:r>
              <a:rPr lang="en-US" dirty="0" err="1">
                <a:latin typeface="Helvetica Neue"/>
                <a:cs typeface="Helvetica Neue"/>
              </a:rPr>
              <a:t>Rudin</a:t>
            </a:r>
            <a:r>
              <a:rPr lang="en-US" dirty="0">
                <a:latin typeface="Helvetica Neue"/>
                <a:cs typeface="Helvetica Neue"/>
              </a:rPr>
              <a:t>  </a:t>
            </a:r>
            <a:r>
              <a:rPr lang="en-US" dirty="0">
                <a:latin typeface="Wingdings"/>
              </a:rPr>
              <a:t>w</a:t>
            </a:r>
            <a:r>
              <a:rPr lang="en-US" dirty="0"/>
              <a:t>   </a:t>
            </a:r>
            <a:r>
              <a:rPr lang="en-US" dirty="0" err="1">
                <a:latin typeface="Helvetica Neue"/>
                <a:cs typeface="Helvetica Neue"/>
              </a:rPr>
              <a:t>wwrsdart.wix.com</a:t>
            </a:r>
            <a:r>
              <a:rPr lang="en-US" dirty="0">
                <a:latin typeface="Helvetica Neue"/>
                <a:cs typeface="Helvetica Neue"/>
              </a:rPr>
              <a:t>/critique</a:t>
            </a:r>
          </a:p>
        </p:txBody>
      </p:sp>
      <p:sp>
        <p:nvSpPr>
          <p:cNvPr id="3" name="Title 3"/>
          <p:cNvSpPr txBox="1">
            <a:spLocks/>
          </p:cNvSpPr>
          <p:nvPr/>
        </p:nvSpPr>
        <p:spPr>
          <a:xfrm>
            <a:off x="822960" y="167340"/>
            <a:ext cx="7520940" cy="5486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 smtClean="0">
                <a:solidFill>
                  <a:srgbClr val="FF0000"/>
                </a:solidFill>
                <a:latin typeface="Helvetica Neue"/>
                <a:cs typeface="Helvetica Neue"/>
              </a:rPr>
              <a:t>FORMAL WRITTEN CRITIQUE (CONT.)</a:t>
            </a:r>
            <a:endParaRPr lang="en-US" b="1" dirty="0">
              <a:solidFill>
                <a:srgbClr val="FF0000"/>
              </a:solidFill>
              <a:latin typeface="Helvetica Neue"/>
              <a:cs typeface="Helvetica Neue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56136" y="3241041"/>
            <a:ext cx="3812162" cy="2681088"/>
          </a:xfrm>
          <a:prstGeom prst="rect">
            <a:avLst/>
          </a:prstGeom>
          <a:ln>
            <a:solidFill>
              <a:srgbClr val="000000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09599" y="3241041"/>
            <a:ext cx="322072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Helvetica Neue"/>
                <a:cs typeface="Helvetica Neue"/>
              </a:rPr>
              <a:t>MASTER </a:t>
            </a:r>
            <a:r>
              <a:rPr lang="en-US" b="1" dirty="0" smtClean="0">
                <a:latin typeface="Helvetica Neue"/>
                <a:cs typeface="Helvetica Neue"/>
              </a:rPr>
              <a:t>WORK</a:t>
            </a:r>
            <a:endParaRPr lang="en-US" b="1" dirty="0">
              <a:latin typeface="Helvetica Neue"/>
              <a:cs typeface="Helvetica Neue"/>
            </a:endParaRPr>
          </a:p>
          <a:p>
            <a:pPr marL="285750" lvl="0" indent="-285750">
              <a:buFont typeface="Arial"/>
              <a:buChar char="•"/>
            </a:pPr>
            <a:r>
              <a:rPr lang="en-US" dirty="0" smtClean="0">
                <a:latin typeface="Helvetica Neue"/>
                <a:cs typeface="Helvetica Neue"/>
              </a:rPr>
              <a:t>Artist</a:t>
            </a:r>
          </a:p>
          <a:p>
            <a:pPr marL="285750" lvl="0" indent="-285750">
              <a:buFont typeface="Arial"/>
              <a:buChar char="•"/>
            </a:pPr>
            <a:r>
              <a:rPr lang="en-US" dirty="0" smtClean="0">
                <a:latin typeface="Helvetica Neue"/>
                <a:cs typeface="Helvetica Neue"/>
              </a:rPr>
              <a:t>Title </a:t>
            </a:r>
            <a:r>
              <a:rPr lang="en-US" dirty="0">
                <a:latin typeface="Helvetica Neue"/>
                <a:cs typeface="Helvetica Neue"/>
              </a:rPr>
              <a:t>of </a:t>
            </a:r>
            <a:r>
              <a:rPr lang="en-US" dirty="0" smtClean="0">
                <a:latin typeface="Helvetica Neue"/>
                <a:cs typeface="Helvetica Neue"/>
              </a:rPr>
              <a:t>Artwork</a:t>
            </a:r>
          </a:p>
          <a:p>
            <a:pPr marL="285750" lvl="0" indent="-285750">
              <a:buFont typeface="Arial"/>
              <a:buChar char="•"/>
            </a:pPr>
            <a:r>
              <a:rPr lang="en-US" dirty="0" smtClean="0">
                <a:latin typeface="Helvetica Neue"/>
                <a:cs typeface="Helvetica Neue"/>
              </a:rPr>
              <a:t>Date</a:t>
            </a:r>
            <a:endParaRPr lang="en-US" dirty="0">
              <a:latin typeface="Helvetica Neue"/>
              <a:cs typeface="Helvetica Neue"/>
            </a:endParaRPr>
          </a:p>
          <a:p>
            <a:pPr marL="285750" lvl="0" indent="-285750">
              <a:buFont typeface="Arial"/>
              <a:buChar char="•"/>
            </a:pPr>
            <a:r>
              <a:rPr lang="en-US" dirty="0" smtClean="0">
                <a:latin typeface="Helvetica Neue"/>
                <a:cs typeface="Helvetica Neue"/>
              </a:rPr>
              <a:t>Media</a:t>
            </a:r>
          </a:p>
          <a:p>
            <a:pPr marL="285750" lvl="0" indent="-285750">
              <a:buFont typeface="Arial"/>
              <a:buChar char="•"/>
            </a:pPr>
            <a:r>
              <a:rPr lang="en-US" dirty="0" smtClean="0">
                <a:latin typeface="Helvetica Neue"/>
                <a:cs typeface="Helvetica Neue"/>
              </a:rPr>
              <a:t>Dimensions</a:t>
            </a:r>
          </a:p>
          <a:p>
            <a:pPr marL="285750" lvl="0" indent="-285750">
              <a:buFont typeface="Arial"/>
              <a:buChar char="•"/>
            </a:pPr>
            <a:r>
              <a:rPr lang="en-US" dirty="0" smtClean="0">
                <a:latin typeface="Helvetica Neue"/>
                <a:cs typeface="Helvetica Neue"/>
              </a:rPr>
              <a:t>Subject/Description</a:t>
            </a:r>
          </a:p>
          <a:p>
            <a:pPr marL="285750" lvl="0" indent="-285750">
              <a:buFont typeface="Arial"/>
              <a:buChar char="•"/>
            </a:pPr>
            <a:r>
              <a:rPr lang="en-US" dirty="0" smtClean="0">
                <a:solidFill>
                  <a:srgbClr val="FF0000"/>
                </a:solidFill>
                <a:latin typeface="Helvetica Neue"/>
                <a:cs typeface="Helvetica Neue"/>
              </a:rPr>
              <a:t>Where the piece is from</a:t>
            </a:r>
          </a:p>
          <a:p>
            <a:pPr marL="285750" lvl="0" indent="-285750">
              <a:buFont typeface="Arial"/>
              <a:buChar char="•"/>
            </a:pPr>
            <a:r>
              <a:rPr lang="en-US" dirty="0" smtClean="0">
                <a:solidFill>
                  <a:srgbClr val="FF0000"/>
                </a:solidFill>
                <a:latin typeface="Helvetica Neue"/>
                <a:cs typeface="Helvetica Neue"/>
              </a:rPr>
              <a:t>Art Movement</a:t>
            </a:r>
            <a:endParaRPr lang="en-US" dirty="0" smtClean="0">
              <a:latin typeface="Helvetica Neue"/>
              <a:cs typeface="Helvetica Neue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785353" y="3241041"/>
            <a:ext cx="3812162" cy="2681086"/>
          </a:xfrm>
          <a:prstGeom prst="rect">
            <a:avLst/>
          </a:prstGeom>
          <a:ln>
            <a:solidFill>
              <a:srgbClr val="000000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883243" y="3241534"/>
            <a:ext cx="3632992" cy="22621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Helvetica Neue"/>
                <a:cs typeface="Helvetica Neue"/>
              </a:rPr>
              <a:t>STUDENT WORK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latin typeface="Helvetica Neue"/>
                <a:cs typeface="Helvetica Neue"/>
              </a:rPr>
              <a:t>Title </a:t>
            </a:r>
            <a:r>
              <a:rPr lang="en-US" dirty="0">
                <a:latin typeface="Helvetica Neue"/>
                <a:cs typeface="Helvetica Neue"/>
              </a:rPr>
              <a:t>of </a:t>
            </a:r>
            <a:r>
              <a:rPr lang="en-US" dirty="0" smtClean="0">
                <a:latin typeface="Helvetica Neue"/>
                <a:cs typeface="Helvetica Neue"/>
              </a:rPr>
              <a:t>Artwork</a:t>
            </a:r>
          </a:p>
          <a:p>
            <a:pPr marL="285750" lvl="0" indent="-285750">
              <a:buFont typeface="Arial"/>
              <a:buChar char="•"/>
            </a:pPr>
            <a:r>
              <a:rPr lang="en-US" dirty="0" smtClean="0">
                <a:latin typeface="Helvetica Neue"/>
                <a:cs typeface="Helvetica Neue"/>
              </a:rPr>
              <a:t>Date</a:t>
            </a:r>
            <a:endParaRPr lang="en-US" dirty="0">
              <a:latin typeface="Helvetica Neue"/>
              <a:cs typeface="Helvetica Neue"/>
            </a:endParaRPr>
          </a:p>
          <a:p>
            <a:pPr marL="285750" lvl="0" indent="-285750">
              <a:buFont typeface="Arial"/>
              <a:buChar char="•"/>
            </a:pPr>
            <a:r>
              <a:rPr lang="en-US" dirty="0" smtClean="0">
                <a:latin typeface="Helvetica Neue"/>
                <a:cs typeface="Helvetica Neue"/>
              </a:rPr>
              <a:t>Media</a:t>
            </a:r>
          </a:p>
          <a:p>
            <a:pPr marL="285750" lvl="0" indent="-285750">
              <a:buFont typeface="Arial"/>
              <a:buChar char="•"/>
            </a:pPr>
            <a:r>
              <a:rPr lang="en-US" dirty="0" smtClean="0">
                <a:latin typeface="Helvetica Neue"/>
                <a:cs typeface="Helvetica Neue"/>
              </a:rPr>
              <a:t>Dimensions</a:t>
            </a:r>
          </a:p>
          <a:p>
            <a:pPr marL="285750" indent="-285750">
              <a:buFont typeface="Arial"/>
              <a:buChar char="•"/>
            </a:pPr>
            <a:r>
              <a:rPr lang="en-US" dirty="0">
                <a:solidFill>
                  <a:srgbClr val="FF0000"/>
                </a:solidFill>
                <a:latin typeface="Helvetica Neue"/>
                <a:cs typeface="Helvetica Neue"/>
              </a:rPr>
              <a:t>Hours Spent on the </a:t>
            </a:r>
            <a:r>
              <a:rPr lang="en-US" dirty="0" smtClean="0">
                <a:solidFill>
                  <a:srgbClr val="FF0000"/>
                </a:solidFill>
                <a:latin typeface="Helvetica Neue"/>
                <a:cs typeface="Helvetica Neue"/>
              </a:rPr>
              <a:t>Work</a:t>
            </a:r>
            <a:endParaRPr lang="en-US" dirty="0" smtClean="0">
              <a:latin typeface="Helvetica Neue"/>
              <a:cs typeface="Helvetica Neue"/>
            </a:endParaRPr>
          </a:p>
          <a:p>
            <a:pPr marL="285750" lvl="0" indent="-285750">
              <a:buFont typeface="Arial"/>
              <a:buChar char="•"/>
            </a:pPr>
            <a:r>
              <a:rPr lang="en-US" dirty="0" smtClean="0">
                <a:latin typeface="Helvetica Neue"/>
                <a:cs typeface="Helvetica Neue"/>
              </a:rPr>
              <a:t>Subject/Description</a:t>
            </a:r>
          </a:p>
          <a:p>
            <a:pPr lvl="0"/>
            <a:r>
              <a:rPr lang="en-US" sz="1500" dirty="0">
                <a:latin typeface="Helvetica Neue"/>
                <a:cs typeface="Helvetica Neue"/>
              </a:rPr>
              <a:t> 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72158" y="835585"/>
            <a:ext cx="85670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Helvetica Neue"/>
                <a:cs typeface="Helvetica Neue"/>
              </a:rPr>
              <a:t>DESCRIPTION</a:t>
            </a:r>
            <a:endParaRPr lang="en-US" sz="2000" b="1" dirty="0">
              <a:latin typeface="Helvetica Neue"/>
              <a:cs typeface="Helvetica Neue"/>
            </a:endParaRPr>
          </a:p>
        </p:txBody>
      </p:sp>
      <p:pic>
        <p:nvPicPr>
          <p:cNvPr id="14" name="Picture 13" descr="Copy of baking_MF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25435" y="1312154"/>
            <a:ext cx="2641600" cy="1733414"/>
          </a:xfrm>
          <a:prstGeom prst="rect">
            <a:avLst/>
          </a:prstGeom>
          <a:ln w="38100" cmpd="sng">
            <a:solidFill>
              <a:schemeClr val="tx1"/>
            </a:solidFill>
          </a:ln>
        </p:spPr>
      </p:pic>
      <p:pic>
        <p:nvPicPr>
          <p:cNvPr id="15" name="Picture 14" descr="escher_bond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6776" y="1307911"/>
            <a:ext cx="2334644" cy="1737657"/>
          </a:xfrm>
          <a:prstGeom prst="rect">
            <a:avLst/>
          </a:prstGeom>
          <a:ln w="38100" cmpd="sng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019344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556135" y="3241041"/>
            <a:ext cx="8010900" cy="2681088"/>
          </a:xfrm>
          <a:prstGeom prst="rect">
            <a:avLst/>
          </a:prstGeom>
          <a:ln>
            <a:solidFill>
              <a:srgbClr val="000000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 descr="Copy of baking_MF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25435" y="1312154"/>
            <a:ext cx="2641600" cy="1733414"/>
          </a:xfrm>
          <a:prstGeom prst="rect">
            <a:avLst/>
          </a:prstGeom>
          <a:ln w="38100" cmpd="sng">
            <a:solidFill>
              <a:schemeClr val="tx1"/>
            </a:solidFill>
          </a:ln>
        </p:spPr>
      </p:pic>
      <p:pic>
        <p:nvPicPr>
          <p:cNvPr id="16" name="Picture 15" descr="escher_bond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6776" y="1307911"/>
            <a:ext cx="2334644" cy="1737657"/>
          </a:xfrm>
          <a:prstGeom prst="rect">
            <a:avLst/>
          </a:prstGeom>
          <a:ln w="38100" cmpd="sng">
            <a:solidFill>
              <a:schemeClr val="tx1"/>
            </a:solidFill>
          </a:ln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822960" y="6366185"/>
            <a:ext cx="7418955" cy="274320"/>
          </a:xfrm>
        </p:spPr>
        <p:txBody>
          <a:bodyPr/>
          <a:lstStyle/>
          <a:p>
            <a:r>
              <a:rPr lang="en-US" dirty="0">
                <a:latin typeface="Helvetica Neue"/>
                <a:cs typeface="Helvetica Neue"/>
              </a:rPr>
              <a:t>Clarifying the Critiquing Process  </a:t>
            </a:r>
            <a:r>
              <a:rPr lang="en-US" dirty="0">
                <a:latin typeface="Wingdings"/>
              </a:rPr>
              <a:t>w</a:t>
            </a:r>
            <a:r>
              <a:rPr lang="en-US" dirty="0"/>
              <a:t>  </a:t>
            </a:r>
            <a:r>
              <a:rPr lang="en-US" dirty="0">
                <a:latin typeface="Helvetica Neue"/>
                <a:cs typeface="Helvetica Neue"/>
              </a:rPr>
              <a:t>Pamela </a:t>
            </a:r>
            <a:r>
              <a:rPr lang="en-US" dirty="0" err="1">
                <a:latin typeface="Helvetica Neue"/>
                <a:cs typeface="Helvetica Neue"/>
              </a:rPr>
              <a:t>Duffus</a:t>
            </a:r>
            <a:r>
              <a:rPr lang="en-US" dirty="0">
                <a:latin typeface="Helvetica Neue"/>
                <a:cs typeface="Helvetica Neue"/>
              </a:rPr>
              <a:t> &amp; Ariel </a:t>
            </a:r>
            <a:r>
              <a:rPr lang="en-US" dirty="0" err="1">
                <a:latin typeface="Helvetica Neue"/>
                <a:cs typeface="Helvetica Neue"/>
              </a:rPr>
              <a:t>Rudin</a:t>
            </a:r>
            <a:r>
              <a:rPr lang="en-US" dirty="0">
                <a:latin typeface="Helvetica Neue"/>
                <a:cs typeface="Helvetica Neue"/>
              </a:rPr>
              <a:t>  </a:t>
            </a:r>
            <a:r>
              <a:rPr lang="en-US" dirty="0">
                <a:latin typeface="Wingdings"/>
              </a:rPr>
              <a:t>w</a:t>
            </a:r>
            <a:r>
              <a:rPr lang="en-US" dirty="0"/>
              <a:t>   </a:t>
            </a:r>
            <a:r>
              <a:rPr lang="en-US" dirty="0" err="1">
                <a:latin typeface="Helvetica Neue"/>
                <a:cs typeface="Helvetica Neue"/>
              </a:rPr>
              <a:t>wwrsdart.wix.com</a:t>
            </a:r>
            <a:r>
              <a:rPr lang="en-US" dirty="0">
                <a:latin typeface="Helvetica Neue"/>
                <a:cs typeface="Helvetica Neue"/>
              </a:rPr>
              <a:t>/critique</a:t>
            </a:r>
          </a:p>
        </p:txBody>
      </p:sp>
      <p:sp>
        <p:nvSpPr>
          <p:cNvPr id="3" name="Title 3"/>
          <p:cNvSpPr txBox="1">
            <a:spLocks/>
          </p:cNvSpPr>
          <p:nvPr/>
        </p:nvSpPr>
        <p:spPr>
          <a:xfrm>
            <a:off x="822960" y="167340"/>
            <a:ext cx="7520940" cy="5486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 smtClean="0">
                <a:solidFill>
                  <a:srgbClr val="FF0000"/>
                </a:solidFill>
                <a:latin typeface="Helvetica Neue"/>
                <a:cs typeface="Helvetica Neue"/>
              </a:rPr>
              <a:t>FORMAL WRITTEN </a:t>
            </a:r>
            <a:r>
              <a:rPr lang="en-US" b="1" dirty="0">
                <a:solidFill>
                  <a:srgbClr val="FF0000"/>
                </a:solidFill>
                <a:latin typeface="Helvetica Neue"/>
                <a:cs typeface="Helvetica Neue"/>
              </a:rPr>
              <a:t>CRITIQUE (CONT.)</a:t>
            </a:r>
          </a:p>
          <a:p>
            <a:pPr algn="ctr"/>
            <a:endParaRPr lang="en-US" b="1" dirty="0">
              <a:solidFill>
                <a:srgbClr val="FF0000"/>
              </a:solidFill>
              <a:latin typeface="Helvetica Neue"/>
              <a:cs typeface="Helvetica Neue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51839" y="3339066"/>
            <a:ext cx="761199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000" dirty="0" smtClean="0">
                <a:latin typeface="Helvetica Neue"/>
                <a:cs typeface="Helvetica Neue"/>
              </a:rPr>
              <a:t>Use </a:t>
            </a:r>
            <a:r>
              <a:rPr lang="en-US" sz="2000" dirty="0">
                <a:latin typeface="Helvetica Neue"/>
                <a:cs typeface="Helvetica Neue"/>
              </a:rPr>
              <a:t>the </a:t>
            </a:r>
            <a:r>
              <a:rPr lang="en-US" sz="2000" b="1" dirty="0" smtClean="0">
                <a:latin typeface="Helvetica Neue"/>
                <a:cs typeface="Helvetica Neue"/>
              </a:rPr>
              <a:t>elements </a:t>
            </a:r>
            <a:r>
              <a:rPr lang="en-US" sz="2000" b="1" dirty="0">
                <a:latin typeface="Helvetica Neue"/>
                <a:cs typeface="Helvetica Neue"/>
              </a:rPr>
              <a:t>of </a:t>
            </a:r>
            <a:r>
              <a:rPr lang="en-US" sz="2000" b="1" dirty="0" smtClean="0">
                <a:latin typeface="Helvetica Neue"/>
                <a:cs typeface="Helvetica Neue"/>
              </a:rPr>
              <a:t>art</a:t>
            </a:r>
            <a:r>
              <a:rPr lang="en-US" sz="2000" dirty="0" smtClean="0">
                <a:latin typeface="Helvetica Neue"/>
                <a:cs typeface="Helvetica Neue"/>
              </a:rPr>
              <a:t> </a:t>
            </a:r>
            <a:r>
              <a:rPr lang="en-US" sz="2000" dirty="0">
                <a:latin typeface="Helvetica Neue"/>
                <a:cs typeface="Helvetica Neue"/>
              </a:rPr>
              <a:t>and </a:t>
            </a:r>
            <a:r>
              <a:rPr lang="en-US" sz="2000" b="1" dirty="0" smtClean="0">
                <a:latin typeface="Helvetica Neue"/>
                <a:cs typeface="Helvetica Neue"/>
              </a:rPr>
              <a:t>principles </a:t>
            </a:r>
            <a:r>
              <a:rPr lang="en-US" sz="2000" b="1" dirty="0">
                <a:latin typeface="Helvetica Neue"/>
                <a:cs typeface="Helvetica Neue"/>
              </a:rPr>
              <a:t>of </a:t>
            </a:r>
            <a:r>
              <a:rPr lang="en-US" sz="2000" b="1" dirty="0" smtClean="0">
                <a:latin typeface="Helvetica Neue"/>
                <a:cs typeface="Helvetica Neue"/>
              </a:rPr>
              <a:t>design </a:t>
            </a:r>
            <a:r>
              <a:rPr lang="en-US" sz="2000" dirty="0">
                <a:latin typeface="Helvetica Neue"/>
                <a:cs typeface="Helvetica Neue"/>
              </a:rPr>
              <a:t>to write a reflection. Be sure to discuss the composition of the work</a:t>
            </a:r>
            <a:r>
              <a:rPr lang="en-US" sz="2000" dirty="0" smtClean="0">
                <a:latin typeface="Helvetica Neue"/>
                <a:cs typeface="Helvetica Neue"/>
              </a:rPr>
              <a:t>. </a:t>
            </a:r>
          </a:p>
          <a:p>
            <a:pPr lvl="0"/>
            <a:endParaRPr lang="en-US" sz="2000" dirty="0">
              <a:latin typeface="Helvetica Neue"/>
              <a:cs typeface="Helvetica Neue"/>
            </a:endParaRPr>
          </a:p>
          <a:p>
            <a:pPr marL="285750" lvl="0" indent="-285750">
              <a:buFont typeface="Arial"/>
              <a:buChar char="•"/>
            </a:pPr>
            <a:r>
              <a:rPr lang="en-US" sz="2000" dirty="0">
                <a:latin typeface="Helvetica Neue"/>
                <a:cs typeface="Helvetica Neue"/>
              </a:rPr>
              <a:t>How is the work constructed or composed</a:t>
            </a:r>
            <a:r>
              <a:rPr lang="en-US" sz="2000" dirty="0" smtClean="0">
                <a:latin typeface="Helvetica Neue"/>
                <a:cs typeface="Helvetica Neue"/>
              </a:rPr>
              <a:t>?</a:t>
            </a:r>
          </a:p>
          <a:p>
            <a:pPr marL="285750" lvl="0" indent="-285750">
              <a:buFont typeface="Arial"/>
              <a:buChar char="•"/>
            </a:pPr>
            <a:r>
              <a:rPr lang="en-US" sz="2000" dirty="0" smtClean="0">
                <a:latin typeface="Helvetica Neue"/>
                <a:cs typeface="Helvetica Neue"/>
              </a:rPr>
              <a:t>Elements and principles should support each other.</a:t>
            </a:r>
          </a:p>
          <a:p>
            <a:pPr marL="285750" lvl="0" indent="-285750">
              <a:buFont typeface="Arial"/>
              <a:buChar char="•"/>
            </a:pPr>
            <a:r>
              <a:rPr lang="en-US" sz="2000" dirty="0" smtClean="0">
                <a:latin typeface="Helvetica Neue"/>
                <a:cs typeface="Helvetica Neue"/>
              </a:rPr>
              <a:t>Avoid “I” statements</a:t>
            </a:r>
            <a:endParaRPr lang="en-US" sz="2000" dirty="0">
              <a:latin typeface="Helvetica Neue"/>
              <a:cs typeface="Helvetica Neue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2158" y="835585"/>
            <a:ext cx="85670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Helvetica Neue"/>
                <a:cs typeface="Helvetica Neue"/>
              </a:rPr>
              <a:t>ANALYSIS</a:t>
            </a:r>
            <a:endParaRPr lang="en-US" sz="2000" b="1" dirty="0">
              <a:latin typeface="Helvetica Neue"/>
              <a:cs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30819799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556136" y="3241041"/>
            <a:ext cx="3968496" cy="2681088"/>
          </a:xfrm>
          <a:prstGeom prst="rect">
            <a:avLst/>
          </a:prstGeom>
          <a:ln>
            <a:solidFill>
              <a:srgbClr val="000000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4632960" y="3241041"/>
            <a:ext cx="3964555" cy="2681086"/>
          </a:xfrm>
          <a:prstGeom prst="rect">
            <a:avLst/>
          </a:prstGeom>
          <a:ln>
            <a:solidFill>
              <a:srgbClr val="000000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822960" y="6366185"/>
            <a:ext cx="7418955" cy="274320"/>
          </a:xfrm>
        </p:spPr>
        <p:txBody>
          <a:bodyPr/>
          <a:lstStyle/>
          <a:p>
            <a:r>
              <a:rPr lang="en-US" dirty="0">
                <a:latin typeface="Helvetica Neue"/>
                <a:cs typeface="Helvetica Neue"/>
              </a:rPr>
              <a:t>Clarifying the Critiquing Process  </a:t>
            </a:r>
            <a:r>
              <a:rPr lang="en-US" dirty="0">
                <a:latin typeface="Wingdings"/>
              </a:rPr>
              <a:t>w</a:t>
            </a:r>
            <a:r>
              <a:rPr lang="en-US" dirty="0"/>
              <a:t>  </a:t>
            </a:r>
            <a:r>
              <a:rPr lang="en-US" dirty="0">
                <a:latin typeface="Helvetica Neue"/>
                <a:cs typeface="Helvetica Neue"/>
              </a:rPr>
              <a:t>Pamela </a:t>
            </a:r>
            <a:r>
              <a:rPr lang="en-US" dirty="0" err="1">
                <a:latin typeface="Helvetica Neue"/>
                <a:cs typeface="Helvetica Neue"/>
              </a:rPr>
              <a:t>Duffus</a:t>
            </a:r>
            <a:r>
              <a:rPr lang="en-US" dirty="0">
                <a:latin typeface="Helvetica Neue"/>
                <a:cs typeface="Helvetica Neue"/>
              </a:rPr>
              <a:t> &amp; Ariel </a:t>
            </a:r>
            <a:r>
              <a:rPr lang="en-US" dirty="0" err="1">
                <a:latin typeface="Helvetica Neue"/>
                <a:cs typeface="Helvetica Neue"/>
              </a:rPr>
              <a:t>Rudin</a:t>
            </a:r>
            <a:r>
              <a:rPr lang="en-US" dirty="0">
                <a:latin typeface="Helvetica Neue"/>
                <a:cs typeface="Helvetica Neue"/>
              </a:rPr>
              <a:t>  </a:t>
            </a:r>
            <a:r>
              <a:rPr lang="en-US" dirty="0">
                <a:latin typeface="Wingdings"/>
              </a:rPr>
              <a:t>w</a:t>
            </a:r>
            <a:r>
              <a:rPr lang="en-US" dirty="0"/>
              <a:t>   </a:t>
            </a:r>
            <a:r>
              <a:rPr lang="en-US" dirty="0" err="1">
                <a:latin typeface="Helvetica Neue"/>
                <a:cs typeface="Helvetica Neue"/>
              </a:rPr>
              <a:t>wwrsdart.wix.com</a:t>
            </a:r>
            <a:r>
              <a:rPr lang="en-US" dirty="0">
                <a:latin typeface="Helvetica Neue"/>
                <a:cs typeface="Helvetica Neue"/>
              </a:rPr>
              <a:t>/critique</a:t>
            </a:r>
          </a:p>
        </p:txBody>
      </p:sp>
      <p:sp>
        <p:nvSpPr>
          <p:cNvPr id="3" name="Title 3"/>
          <p:cNvSpPr txBox="1">
            <a:spLocks/>
          </p:cNvSpPr>
          <p:nvPr/>
        </p:nvSpPr>
        <p:spPr>
          <a:xfrm>
            <a:off x="822960" y="167340"/>
            <a:ext cx="7520940" cy="5486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 smtClean="0">
                <a:solidFill>
                  <a:srgbClr val="FF0000"/>
                </a:solidFill>
                <a:latin typeface="Helvetica Neue"/>
                <a:cs typeface="Helvetica Neue"/>
              </a:rPr>
              <a:t>FORMAL WRITTEN </a:t>
            </a:r>
            <a:r>
              <a:rPr lang="en-US" b="1" dirty="0">
                <a:solidFill>
                  <a:srgbClr val="FF0000"/>
                </a:solidFill>
                <a:latin typeface="Helvetica Neue"/>
                <a:cs typeface="Helvetica Neue"/>
              </a:rPr>
              <a:t>CRITIQUE (CONT.)</a:t>
            </a:r>
          </a:p>
          <a:p>
            <a:pPr algn="ctr"/>
            <a:endParaRPr lang="en-US" b="1" dirty="0">
              <a:solidFill>
                <a:srgbClr val="FF0000"/>
              </a:solidFill>
              <a:latin typeface="Helvetica Neue"/>
              <a:cs typeface="Helvetica Neue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72158" y="835585"/>
            <a:ext cx="85670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Helvetica Neue"/>
                <a:cs typeface="Helvetica Neue"/>
              </a:rPr>
              <a:t>INTERPRETATION/MEANING</a:t>
            </a:r>
            <a:endParaRPr lang="en-US" sz="2000" b="1" dirty="0">
              <a:latin typeface="Helvetica Neue"/>
              <a:cs typeface="Helvetica Neue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56136" y="3241041"/>
            <a:ext cx="396849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Helvetica Neue"/>
                <a:cs typeface="Helvetica Neue"/>
              </a:rPr>
              <a:t>MASTER WORK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>
                <a:latin typeface="Helvetica Neue"/>
                <a:cs typeface="Helvetica Neue"/>
              </a:rPr>
              <a:t>What is the artwork about?  </a:t>
            </a:r>
            <a:endParaRPr lang="en-US" sz="2000" dirty="0" smtClean="0">
              <a:latin typeface="Helvetica Neue"/>
              <a:cs typeface="Helvetica Neue"/>
            </a:endParaRPr>
          </a:p>
          <a:p>
            <a:pPr marL="342900" indent="-342900">
              <a:buFont typeface="Arial"/>
              <a:buChar char="•"/>
            </a:pPr>
            <a:r>
              <a:rPr lang="en-US" sz="2000" dirty="0" smtClean="0">
                <a:latin typeface="Helvetica Neue"/>
                <a:cs typeface="Helvetica Neue"/>
              </a:rPr>
              <a:t>How </a:t>
            </a:r>
            <a:r>
              <a:rPr lang="en-US" sz="2000" dirty="0">
                <a:latin typeface="Helvetica Neue"/>
                <a:cs typeface="Helvetica Neue"/>
              </a:rPr>
              <a:t>does it make you feel</a:t>
            </a:r>
            <a:r>
              <a:rPr lang="en-US" sz="2000" dirty="0" smtClean="0">
                <a:latin typeface="Helvetica Neue"/>
                <a:cs typeface="Helvetica Neue"/>
              </a:rPr>
              <a:t>?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 smtClean="0">
                <a:latin typeface="Helvetica Neue"/>
                <a:cs typeface="Helvetica Neue"/>
              </a:rPr>
              <a:t>What do </a:t>
            </a:r>
            <a:r>
              <a:rPr lang="en-US" sz="2000" dirty="0">
                <a:latin typeface="Helvetica Neue"/>
                <a:cs typeface="Helvetica Neue"/>
              </a:rPr>
              <a:t>you think the </a:t>
            </a:r>
            <a:r>
              <a:rPr lang="en-US" sz="2000" dirty="0" smtClean="0">
                <a:latin typeface="Helvetica Neue"/>
                <a:cs typeface="Helvetica Neue"/>
              </a:rPr>
              <a:t>artist’s </a:t>
            </a:r>
            <a:r>
              <a:rPr lang="en-US" sz="2000" dirty="0">
                <a:latin typeface="Helvetica Neue"/>
                <a:cs typeface="Helvetica Neue"/>
              </a:rPr>
              <a:t>intentions were?  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632960" y="3241534"/>
            <a:ext cx="393407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Helvetica Neue"/>
                <a:cs typeface="Helvetica Neue"/>
              </a:rPr>
              <a:t>STUDENT WORK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>
                <a:latin typeface="Helvetica Neue"/>
                <a:cs typeface="Helvetica Neue"/>
              </a:rPr>
              <a:t>What is your artwork </a:t>
            </a:r>
            <a:r>
              <a:rPr lang="en-US" sz="2000" dirty="0" smtClean="0">
                <a:latin typeface="Helvetica Neue"/>
                <a:cs typeface="Helvetica Neue"/>
              </a:rPr>
              <a:t>about</a:t>
            </a:r>
            <a:endParaRPr lang="en-US" sz="2000" dirty="0">
              <a:latin typeface="Helvetica Neue"/>
              <a:cs typeface="Helvetica Neue"/>
            </a:endParaRPr>
          </a:p>
          <a:p>
            <a:pPr marL="342900" indent="-342900">
              <a:buFont typeface="Arial"/>
              <a:buChar char="•"/>
            </a:pPr>
            <a:r>
              <a:rPr lang="en-US" sz="2000" dirty="0" smtClean="0">
                <a:latin typeface="Helvetica Neue"/>
                <a:cs typeface="Helvetica Neue"/>
              </a:rPr>
              <a:t>Don’t </a:t>
            </a:r>
            <a:r>
              <a:rPr lang="en-US" sz="2000" dirty="0">
                <a:latin typeface="Helvetica Neue"/>
                <a:cs typeface="Helvetica Neue"/>
              </a:rPr>
              <a:t>make this up!  </a:t>
            </a:r>
            <a:endParaRPr lang="en-US" sz="2000" dirty="0" smtClean="0">
              <a:latin typeface="Helvetica Neue"/>
              <a:cs typeface="Helvetica Neue"/>
            </a:endParaRPr>
          </a:p>
          <a:p>
            <a:pPr marL="342900" indent="-342900">
              <a:buFont typeface="Arial"/>
              <a:buChar char="•"/>
            </a:pPr>
            <a:r>
              <a:rPr lang="en-US" sz="2000" dirty="0" smtClean="0">
                <a:latin typeface="Helvetica Neue"/>
                <a:cs typeface="Helvetica Neue"/>
              </a:rPr>
              <a:t>If </a:t>
            </a:r>
            <a:r>
              <a:rPr lang="en-US" sz="2000" dirty="0">
                <a:latin typeface="Helvetica Neue"/>
                <a:cs typeface="Helvetica Neue"/>
              </a:rPr>
              <a:t>your work is an observation drawing, it may not have a “deep” meaning.  </a:t>
            </a:r>
            <a:endParaRPr lang="en-US" sz="2000" dirty="0" smtClean="0">
              <a:latin typeface="Helvetica Neue"/>
              <a:cs typeface="Helvetica Neue"/>
            </a:endParaRPr>
          </a:p>
          <a:p>
            <a:pPr marL="342900" indent="-342900">
              <a:buFont typeface="Arial"/>
              <a:buChar char="•"/>
            </a:pPr>
            <a:r>
              <a:rPr lang="en-US" sz="2000" dirty="0" smtClean="0">
                <a:latin typeface="Helvetica Neue"/>
                <a:cs typeface="Helvetica Neue"/>
              </a:rPr>
              <a:t>What </a:t>
            </a:r>
            <a:r>
              <a:rPr lang="en-US" sz="2000" dirty="0">
                <a:latin typeface="Helvetica Neue"/>
                <a:cs typeface="Helvetica Neue"/>
              </a:rPr>
              <a:t>were your </a:t>
            </a:r>
            <a:r>
              <a:rPr lang="en-US" sz="2000" dirty="0" smtClean="0">
                <a:latin typeface="Helvetica Neue"/>
                <a:cs typeface="Helvetica Neue"/>
              </a:rPr>
              <a:t>intentions? </a:t>
            </a:r>
            <a:r>
              <a:rPr lang="en-US" sz="2000" dirty="0">
                <a:latin typeface="Helvetica Neue"/>
                <a:cs typeface="Helvetica Neue"/>
              </a:rPr>
              <a:t> </a:t>
            </a:r>
          </a:p>
        </p:txBody>
      </p:sp>
      <p:pic>
        <p:nvPicPr>
          <p:cNvPr id="22" name="Picture 21" descr="Copy of baking_MF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25435" y="1312154"/>
            <a:ext cx="2641600" cy="1733414"/>
          </a:xfrm>
          <a:prstGeom prst="rect">
            <a:avLst/>
          </a:prstGeom>
          <a:ln w="38100" cmpd="sng">
            <a:solidFill>
              <a:schemeClr val="tx1"/>
            </a:solidFill>
          </a:ln>
        </p:spPr>
      </p:pic>
      <p:pic>
        <p:nvPicPr>
          <p:cNvPr id="23" name="Picture 22" descr="escher_bond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6776" y="1307911"/>
            <a:ext cx="2334644" cy="1737657"/>
          </a:xfrm>
          <a:prstGeom prst="rect">
            <a:avLst/>
          </a:prstGeom>
          <a:ln w="38100" cmpd="sng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4818603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556136" y="3241041"/>
            <a:ext cx="3968496" cy="2681088"/>
          </a:xfrm>
          <a:prstGeom prst="rect">
            <a:avLst/>
          </a:prstGeom>
          <a:ln>
            <a:solidFill>
              <a:srgbClr val="000000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4632960" y="3241041"/>
            <a:ext cx="3964555" cy="2681086"/>
          </a:xfrm>
          <a:prstGeom prst="rect">
            <a:avLst/>
          </a:prstGeom>
          <a:ln>
            <a:solidFill>
              <a:srgbClr val="000000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 descr="Copy of baking_MF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19965" y="1312153"/>
            <a:ext cx="2647069" cy="1737003"/>
          </a:xfrm>
          <a:prstGeom prst="rect">
            <a:avLst/>
          </a:prstGeom>
          <a:ln w="38100" cmpd="sng">
            <a:solidFill>
              <a:schemeClr val="tx1"/>
            </a:solidFill>
          </a:ln>
        </p:spPr>
      </p:pic>
      <p:pic>
        <p:nvPicPr>
          <p:cNvPr id="23" name="Picture 22" descr="escher_bond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6775" y="1307912"/>
            <a:ext cx="2339465" cy="1741245"/>
          </a:xfrm>
          <a:prstGeom prst="rect">
            <a:avLst/>
          </a:prstGeom>
          <a:ln w="38100" cmpd="sng">
            <a:solidFill>
              <a:schemeClr val="tx1"/>
            </a:solidFill>
          </a:ln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822960" y="6366185"/>
            <a:ext cx="7418955" cy="274320"/>
          </a:xfrm>
        </p:spPr>
        <p:txBody>
          <a:bodyPr/>
          <a:lstStyle/>
          <a:p>
            <a:r>
              <a:rPr lang="en-US" dirty="0">
                <a:latin typeface="Helvetica Neue"/>
                <a:cs typeface="Helvetica Neue"/>
              </a:rPr>
              <a:t>Clarifying the Critiquing Process  </a:t>
            </a:r>
            <a:r>
              <a:rPr lang="en-US" dirty="0">
                <a:latin typeface="Wingdings"/>
              </a:rPr>
              <a:t>w</a:t>
            </a:r>
            <a:r>
              <a:rPr lang="en-US" dirty="0"/>
              <a:t>  </a:t>
            </a:r>
            <a:r>
              <a:rPr lang="en-US" dirty="0">
                <a:latin typeface="Helvetica Neue"/>
                <a:cs typeface="Helvetica Neue"/>
              </a:rPr>
              <a:t>Pamela </a:t>
            </a:r>
            <a:r>
              <a:rPr lang="en-US" dirty="0" err="1">
                <a:latin typeface="Helvetica Neue"/>
                <a:cs typeface="Helvetica Neue"/>
              </a:rPr>
              <a:t>Duffus</a:t>
            </a:r>
            <a:r>
              <a:rPr lang="en-US" dirty="0">
                <a:latin typeface="Helvetica Neue"/>
                <a:cs typeface="Helvetica Neue"/>
              </a:rPr>
              <a:t> &amp; Ariel </a:t>
            </a:r>
            <a:r>
              <a:rPr lang="en-US" dirty="0" err="1">
                <a:latin typeface="Helvetica Neue"/>
                <a:cs typeface="Helvetica Neue"/>
              </a:rPr>
              <a:t>Rudin</a:t>
            </a:r>
            <a:r>
              <a:rPr lang="en-US" dirty="0">
                <a:latin typeface="Helvetica Neue"/>
                <a:cs typeface="Helvetica Neue"/>
              </a:rPr>
              <a:t>  </a:t>
            </a:r>
            <a:r>
              <a:rPr lang="en-US" dirty="0">
                <a:latin typeface="Wingdings"/>
              </a:rPr>
              <a:t>w</a:t>
            </a:r>
            <a:r>
              <a:rPr lang="en-US" dirty="0"/>
              <a:t>   </a:t>
            </a:r>
            <a:r>
              <a:rPr lang="en-US" dirty="0" err="1">
                <a:latin typeface="Helvetica Neue"/>
                <a:cs typeface="Helvetica Neue"/>
              </a:rPr>
              <a:t>wwrsdart.wix.com</a:t>
            </a:r>
            <a:r>
              <a:rPr lang="en-US" dirty="0">
                <a:latin typeface="Helvetica Neue"/>
                <a:cs typeface="Helvetica Neue"/>
              </a:rPr>
              <a:t>/critique</a:t>
            </a:r>
          </a:p>
        </p:txBody>
      </p:sp>
      <p:sp>
        <p:nvSpPr>
          <p:cNvPr id="3" name="Title 3"/>
          <p:cNvSpPr txBox="1">
            <a:spLocks/>
          </p:cNvSpPr>
          <p:nvPr/>
        </p:nvSpPr>
        <p:spPr>
          <a:xfrm>
            <a:off x="822960" y="167340"/>
            <a:ext cx="7520940" cy="5486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 smtClean="0">
                <a:solidFill>
                  <a:srgbClr val="FF0000"/>
                </a:solidFill>
                <a:latin typeface="Helvetica Neue"/>
                <a:cs typeface="Helvetica Neue"/>
              </a:rPr>
              <a:t>FORMAL WRITTEN </a:t>
            </a:r>
            <a:r>
              <a:rPr lang="en-US" b="1" dirty="0">
                <a:solidFill>
                  <a:srgbClr val="FF0000"/>
                </a:solidFill>
                <a:latin typeface="Helvetica Neue"/>
                <a:cs typeface="Helvetica Neue"/>
              </a:rPr>
              <a:t>CRITIQUE (CONT.)</a:t>
            </a:r>
          </a:p>
          <a:p>
            <a:pPr algn="ctr"/>
            <a:endParaRPr lang="en-US" b="1" dirty="0">
              <a:solidFill>
                <a:srgbClr val="FF0000"/>
              </a:solidFill>
              <a:latin typeface="Helvetica Neue"/>
              <a:cs typeface="Helvetica Neue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72158" y="835585"/>
            <a:ext cx="85670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Helvetica Neue"/>
                <a:cs typeface="Helvetica Neue"/>
              </a:rPr>
              <a:t>EVALUATION</a:t>
            </a:r>
            <a:endParaRPr lang="en-US" sz="2000" b="1" dirty="0">
              <a:latin typeface="Helvetica Neue"/>
              <a:cs typeface="Helvetica Neue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56136" y="3241041"/>
            <a:ext cx="396849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Helvetica Neue"/>
                <a:cs typeface="Helvetica Neue"/>
              </a:rPr>
              <a:t>MASTER WORK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>
                <a:latin typeface="Helvetica Neue"/>
                <a:cs typeface="Helvetica Neue"/>
              </a:rPr>
              <a:t>Why is this piece successful </a:t>
            </a:r>
            <a:r>
              <a:rPr lang="en-US" sz="2000" dirty="0" smtClean="0">
                <a:latin typeface="Helvetica Neue"/>
                <a:cs typeface="Helvetica Neue"/>
              </a:rPr>
              <a:t>and</a:t>
            </a:r>
            <a:r>
              <a:rPr lang="en-US" sz="2000" dirty="0">
                <a:latin typeface="Helvetica Neue"/>
                <a:cs typeface="Helvetica Neue"/>
              </a:rPr>
              <a:t>/or famous?  </a:t>
            </a:r>
            <a:endParaRPr lang="en-US" sz="2000" dirty="0" smtClean="0">
              <a:latin typeface="Helvetica Neue"/>
              <a:cs typeface="Helvetica Neue"/>
            </a:endParaRPr>
          </a:p>
          <a:p>
            <a:pPr marL="342900" indent="-342900">
              <a:buFont typeface="Arial"/>
              <a:buChar char="•"/>
            </a:pPr>
            <a:r>
              <a:rPr lang="en-US" sz="2000" dirty="0" smtClean="0">
                <a:latin typeface="Helvetica Neue"/>
                <a:cs typeface="Helvetica Neue"/>
              </a:rPr>
              <a:t>Do </a:t>
            </a:r>
            <a:r>
              <a:rPr lang="en-US" sz="2000" dirty="0">
                <a:latin typeface="Helvetica Neue"/>
                <a:cs typeface="Helvetica Neue"/>
              </a:rPr>
              <a:t>you believe the artist communicated what they desired?  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632960" y="3241041"/>
            <a:ext cx="396455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Helvetica Neue"/>
                <a:cs typeface="Helvetica Neue"/>
              </a:rPr>
              <a:t>STUDENT WORK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>
                <a:latin typeface="Helvetica Neue"/>
                <a:cs typeface="Helvetica Neue"/>
              </a:rPr>
              <a:t>Were you successful </a:t>
            </a:r>
            <a:r>
              <a:rPr lang="en-US" sz="2000" dirty="0" smtClean="0">
                <a:latin typeface="Helvetica Neue"/>
                <a:cs typeface="Helvetica Neue"/>
              </a:rPr>
              <a:t>in accomplishing </a:t>
            </a:r>
            <a:r>
              <a:rPr lang="en-US" sz="2000" dirty="0">
                <a:latin typeface="Helvetica Neue"/>
                <a:cs typeface="Helvetica Neue"/>
              </a:rPr>
              <a:t>your desired outcome?  </a:t>
            </a:r>
            <a:endParaRPr lang="en-US" sz="2000" dirty="0" smtClean="0">
              <a:latin typeface="Helvetica Neue"/>
              <a:cs typeface="Helvetica Neue"/>
            </a:endParaRPr>
          </a:p>
          <a:p>
            <a:pPr marL="342900" indent="-342900">
              <a:buFont typeface="Arial"/>
              <a:buChar char="•"/>
            </a:pPr>
            <a:r>
              <a:rPr lang="en-US" sz="2000" dirty="0" smtClean="0">
                <a:latin typeface="Helvetica Neue"/>
                <a:cs typeface="Helvetica Neue"/>
              </a:rPr>
              <a:t>How can you improve </a:t>
            </a:r>
            <a:r>
              <a:rPr lang="en-US" sz="2000" dirty="0">
                <a:latin typeface="Helvetica Neue"/>
                <a:cs typeface="Helvetica Neue"/>
              </a:rPr>
              <a:t>the artwork?  </a:t>
            </a:r>
            <a:endParaRPr lang="en-US" sz="2000" dirty="0" smtClean="0">
              <a:latin typeface="Helvetica Neue"/>
              <a:cs typeface="Helvetica Neue"/>
            </a:endParaRPr>
          </a:p>
          <a:p>
            <a:pPr marL="342900" indent="-342900">
              <a:buFont typeface="Arial"/>
              <a:buChar char="•"/>
            </a:pPr>
            <a:r>
              <a:rPr lang="en-US" sz="2000" dirty="0" smtClean="0">
                <a:latin typeface="Helvetica Neue"/>
                <a:cs typeface="Helvetica Neue"/>
              </a:rPr>
              <a:t>What </a:t>
            </a:r>
            <a:r>
              <a:rPr lang="en-US" sz="2000" dirty="0">
                <a:latin typeface="Helvetica Neue"/>
                <a:cs typeface="Helvetica Neue"/>
              </a:rPr>
              <a:t>did you learn from this work of art?</a:t>
            </a:r>
          </a:p>
          <a:p>
            <a:pPr lvl="0" algn="r"/>
            <a:r>
              <a:rPr lang="en-US" sz="2000" dirty="0">
                <a:latin typeface="Helvetica Neue"/>
                <a:cs typeface="Helvetica Neue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4485856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3"/>
          <p:cNvSpPr txBox="1">
            <a:spLocks/>
          </p:cNvSpPr>
          <p:nvPr/>
        </p:nvSpPr>
        <p:spPr>
          <a:xfrm>
            <a:off x="822960" y="16734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 smtClean="0">
                <a:solidFill>
                  <a:srgbClr val="FF0000"/>
                </a:solidFill>
                <a:latin typeface="Helvetica Neue"/>
                <a:cs typeface="Helvetica Neue"/>
              </a:rPr>
              <a:t>resources</a:t>
            </a:r>
            <a:endParaRPr lang="en-US" b="1" dirty="0">
              <a:solidFill>
                <a:srgbClr val="FF0000"/>
              </a:solidFill>
              <a:latin typeface="Helvetica Neue"/>
              <a:cs typeface="Helvetica Neue"/>
            </a:endParaRPr>
          </a:p>
        </p:txBody>
      </p:sp>
      <p:pic>
        <p:nvPicPr>
          <p:cNvPr id="5" name="Picture 4" descr="Scan.jpe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84646" y="874885"/>
            <a:ext cx="1338133" cy="1828800"/>
          </a:xfrm>
          <a:prstGeom prst="rect">
            <a:avLst/>
          </a:prstGeom>
        </p:spPr>
      </p:pic>
      <p:pic>
        <p:nvPicPr>
          <p:cNvPr id="6" name="Picture 5" descr="Scan 1.jpe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6316" y="874885"/>
            <a:ext cx="1350308" cy="1825041"/>
          </a:xfrm>
          <a:prstGeom prst="rect">
            <a:avLst/>
          </a:prstGeom>
        </p:spPr>
      </p:pic>
      <p:pic>
        <p:nvPicPr>
          <p:cNvPr id="7" name="Picture 6" descr="Scan 19.jpe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81256" y="871126"/>
            <a:ext cx="1216222" cy="1828800"/>
          </a:xfrm>
          <a:prstGeom prst="rect">
            <a:avLst/>
          </a:prstGeom>
        </p:spPr>
      </p:pic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012004" y="6366185"/>
            <a:ext cx="7229911" cy="274320"/>
          </a:xfrm>
        </p:spPr>
        <p:txBody>
          <a:bodyPr/>
          <a:lstStyle/>
          <a:p>
            <a:r>
              <a:rPr lang="en-US" dirty="0" smtClean="0">
                <a:latin typeface="Helvetica Neue"/>
                <a:cs typeface="Helvetica Neue"/>
              </a:rPr>
              <a:t>Clarifying the Critiquing Process  </a:t>
            </a:r>
            <a:r>
              <a:rPr lang="en-US" dirty="0" smtClean="0">
                <a:latin typeface="Wingdings"/>
              </a:rPr>
              <a:t>w</a:t>
            </a:r>
            <a:r>
              <a:rPr lang="en-US" dirty="0" smtClean="0"/>
              <a:t>  </a:t>
            </a:r>
            <a:r>
              <a:rPr lang="en-US" dirty="0" smtClean="0">
                <a:latin typeface="Helvetica Neue"/>
                <a:cs typeface="Helvetica Neue"/>
              </a:rPr>
              <a:t>Pamela </a:t>
            </a:r>
            <a:r>
              <a:rPr lang="en-US" dirty="0" err="1" smtClean="0">
                <a:latin typeface="Helvetica Neue"/>
                <a:cs typeface="Helvetica Neue"/>
              </a:rPr>
              <a:t>Duffus</a:t>
            </a:r>
            <a:r>
              <a:rPr lang="en-US" dirty="0" smtClean="0">
                <a:latin typeface="Helvetica Neue"/>
                <a:cs typeface="Helvetica Neue"/>
              </a:rPr>
              <a:t> &amp; Ariel Rudin  </a:t>
            </a:r>
            <a:r>
              <a:rPr lang="en-US" dirty="0" smtClean="0">
                <a:latin typeface="Wingdings"/>
              </a:rPr>
              <a:t>w</a:t>
            </a:r>
            <a:r>
              <a:rPr lang="en-US" dirty="0" smtClean="0"/>
              <a:t>   </a:t>
            </a:r>
            <a:r>
              <a:rPr lang="en-US" dirty="0" err="1" smtClean="0">
                <a:latin typeface="Helvetica Neue"/>
                <a:cs typeface="Helvetica Neue"/>
              </a:rPr>
              <a:t>wwrsdart.wix.com</a:t>
            </a:r>
            <a:r>
              <a:rPr lang="en-US" dirty="0" smtClean="0">
                <a:latin typeface="Helvetica Neue"/>
                <a:cs typeface="Helvetica Neue"/>
              </a:rPr>
              <a:t>/critique</a:t>
            </a:r>
            <a:endParaRPr lang="en-US" dirty="0">
              <a:latin typeface="Helvetica Neue"/>
              <a:cs typeface="Helvetica Neue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30462" y="2680586"/>
            <a:ext cx="218131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latin typeface="Helvetica Neue"/>
                <a:cs typeface="Helvetica Neue"/>
              </a:rPr>
              <a:t>Art Talk</a:t>
            </a:r>
          </a:p>
          <a:p>
            <a:r>
              <a:rPr lang="en-US" sz="1400" dirty="0" smtClean="0">
                <a:latin typeface="Helvetica Neue"/>
                <a:cs typeface="Helvetica Neue"/>
              </a:rPr>
              <a:t>McGraw Hill</a:t>
            </a:r>
            <a:endParaRPr lang="en-US" sz="1400" dirty="0">
              <a:latin typeface="Helvetica Neue"/>
              <a:cs typeface="Helvetica Neue"/>
            </a:endParaRPr>
          </a:p>
          <a:p>
            <a:r>
              <a:rPr lang="en-US" sz="1400" dirty="0" smtClean="0">
                <a:latin typeface="Helvetica Neue"/>
                <a:cs typeface="Helvetica Neue"/>
              </a:rPr>
              <a:t>(Glencoe)</a:t>
            </a:r>
            <a:endParaRPr lang="en-US" sz="1400" b="1" dirty="0" smtClean="0">
              <a:latin typeface="Helvetica Neue"/>
              <a:cs typeface="Helvetica Neue"/>
            </a:endParaRPr>
          </a:p>
          <a:p>
            <a:r>
              <a:rPr lang="en-US" sz="1400" dirty="0" smtClean="0">
                <a:latin typeface="Helvetica Neue"/>
                <a:cs typeface="Helvetica Neue"/>
              </a:rPr>
              <a:t>© 2005, 4</a:t>
            </a:r>
            <a:r>
              <a:rPr lang="en-US" sz="1400" baseline="30000" dirty="0" smtClean="0">
                <a:latin typeface="Helvetica Neue"/>
                <a:cs typeface="Helvetica Neue"/>
              </a:rPr>
              <a:t>th</a:t>
            </a:r>
            <a:r>
              <a:rPr lang="en-US" sz="1400" dirty="0" smtClean="0">
                <a:latin typeface="Helvetica Neue"/>
                <a:cs typeface="Helvetica Neue"/>
              </a:rPr>
              <a:t> Edition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390575" y="2701016"/>
            <a:ext cx="275576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latin typeface="Helvetica Neue"/>
                <a:cs typeface="Helvetica Neue"/>
              </a:rPr>
              <a:t>The Visual Experience</a:t>
            </a:r>
          </a:p>
          <a:p>
            <a:r>
              <a:rPr lang="en-US" sz="1400" dirty="0" smtClean="0">
                <a:latin typeface="Helvetica Neue"/>
                <a:cs typeface="Helvetica Neue"/>
              </a:rPr>
              <a:t>Davis</a:t>
            </a:r>
            <a:endParaRPr lang="en-US" sz="1400" b="1" dirty="0" smtClean="0">
              <a:latin typeface="Helvetica Neue"/>
              <a:cs typeface="Helvetica Neue"/>
            </a:endParaRPr>
          </a:p>
          <a:p>
            <a:r>
              <a:rPr lang="en-US" sz="1400" dirty="0" smtClean="0">
                <a:latin typeface="Helvetica Neue"/>
                <a:cs typeface="Helvetica Neue"/>
              </a:rPr>
              <a:t>© 2004, 3</a:t>
            </a:r>
            <a:r>
              <a:rPr lang="en-US" sz="1400" baseline="30000" dirty="0" smtClean="0">
                <a:latin typeface="Helvetica Neue"/>
                <a:cs typeface="Helvetica Neue"/>
              </a:rPr>
              <a:t>rd</a:t>
            </a:r>
            <a:r>
              <a:rPr lang="en-US" sz="1400" dirty="0" smtClean="0">
                <a:latin typeface="Helvetica Neue"/>
                <a:cs typeface="Helvetica Neue"/>
              </a:rPr>
              <a:t> Edition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587186" y="2678421"/>
            <a:ext cx="228648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latin typeface="Helvetica Neue"/>
                <a:cs typeface="Helvetica Neue"/>
              </a:rPr>
              <a:t>How to Talk to Children About Art</a:t>
            </a:r>
          </a:p>
          <a:p>
            <a:r>
              <a:rPr lang="en-US" sz="1400" dirty="0" smtClean="0">
                <a:latin typeface="Helvetica Neue"/>
                <a:cs typeface="Helvetica Neue"/>
              </a:rPr>
              <a:t>by: </a:t>
            </a:r>
            <a:r>
              <a:rPr lang="en-US" sz="1400" dirty="0" err="1" smtClean="0">
                <a:latin typeface="Helvetica Neue"/>
                <a:cs typeface="Helvetica Neue"/>
              </a:rPr>
              <a:t>FranCoise</a:t>
            </a:r>
            <a:r>
              <a:rPr lang="en-US" sz="1400" dirty="0" smtClean="0">
                <a:latin typeface="Helvetica Neue"/>
                <a:cs typeface="Helvetica Neue"/>
              </a:rPr>
              <a:t> </a:t>
            </a:r>
            <a:r>
              <a:rPr lang="en-US" sz="1400" dirty="0">
                <a:latin typeface="Helvetica Neue"/>
                <a:cs typeface="Helvetica Neue"/>
              </a:rPr>
              <a:t>Barbe-</a:t>
            </a:r>
            <a:r>
              <a:rPr lang="en-US" sz="1400" dirty="0" smtClean="0">
                <a:latin typeface="Helvetica Neue"/>
                <a:cs typeface="Helvetica Neue"/>
              </a:rPr>
              <a:t>Gall</a:t>
            </a:r>
          </a:p>
          <a:p>
            <a:r>
              <a:rPr lang="en-US" sz="1400" dirty="0" smtClean="0">
                <a:latin typeface="Helvetica Neue"/>
                <a:cs typeface="Helvetica Neue"/>
              </a:rPr>
              <a:t>© 2005</a:t>
            </a:r>
          </a:p>
          <a:p>
            <a:r>
              <a:rPr lang="en-US" sz="1400" i="1" dirty="0">
                <a:latin typeface="Helvetica Neue"/>
                <a:cs typeface="Helvetica Neue"/>
              </a:rPr>
              <a:t>Available </a:t>
            </a:r>
            <a:r>
              <a:rPr lang="en-US" sz="1400" i="1" dirty="0" smtClean="0">
                <a:latin typeface="Helvetica Neue"/>
                <a:cs typeface="Helvetica Neue"/>
              </a:rPr>
              <a:t>at </a:t>
            </a:r>
            <a:r>
              <a:rPr lang="en-US" sz="1400" i="1" dirty="0" err="1" smtClean="0">
                <a:latin typeface="Helvetica Neue"/>
                <a:cs typeface="Helvetica Neue"/>
                <a:hlinkClick r:id="rId6"/>
              </a:rPr>
              <a:t>dickblick.com</a:t>
            </a:r>
            <a:endParaRPr lang="en-US" sz="1400" i="1" dirty="0" smtClean="0">
              <a:latin typeface="Helvetica Neue"/>
              <a:cs typeface="Helvetica Neue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0462" y="4035778"/>
            <a:ext cx="27988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Helvetica Neue"/>
                <a:cs typeface="Helvetica Neue"/>
              </a:rPr>
              <a:t>WEBSITES: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 err="1">
                <a:latin typeface="Helvetica Neue"/>
                <a:cs typeface="Helvetica Neue"/>
                <a:hlinkClick r:id="rId7"/>
              </a:rPr>
              <a:t>wwrsdart.wix.com</a:t>
            </a:r>
            <a:r>
              <a:rPr lang="en-US" sz="1400" dirty="0">
                <a:latin typeface="Helvetica Neue"/>
                <a:cs typeface="Helvetica Neue"/>
                <a:hlinkClick r:id="rId7"/>
              </a:rPr>
              <a:t>/</a:t>
            </a:r>
            <a:r>
              <a:rPr lang="en-US" sz="1400" dirty="0" smtClean="0">
                <a:latin typeface="Helvetica Neue"/>
                <a:cs typeface="Helvetica Neue"/>
                <a:hlinkClick r:id="rId7"/>
              </a:rPr>
              <a:t>critique</a:t>
            </a:r>
            <a:endParaRPr lang="en-US" sz="1400" dirty="0" smtClean="0">
              <a:latin typeface="Helvetica Neue"/>
              <a:cs typeface="Helvetica Neue"/>
            </a:endParaRPr>
          </a:p>
          <a:p>
            <a:pPr marL="285750" indent="-285750">
              <a:buFont typeface="Arial"/>
              <a:buChar char="•"/>
            </a:pPr>
            <a:r>
              <a:rPr lang="en-US" sz="1400" dirty="0" err="1" smtClean="0">
                <a:latin typeface="Helvetica Neue"/>
                <a:cs typeface="Helvetica Neue"/>
                <a:hlinkClick r:id="rId8"/>
              </a:rPr>
              <a:t>pduffus.wix.com</a:t>
            </a:r>
            <a:r>
              <a:rPr lang="en-US" sz="1400" dirty="0" smtClean="0">
                <a:latin typeface="Helvetica Neue"/>
                <a:cs typeface="Helvetica Neue"/>
                <a:hlinkClick r:id="rId8"/>
              </a:rPr>
              <a:t>/</a:t>
            </a:r>
            <a:r>
              <a:rPr lang="en-US" sz="1400" dirty="0" err="1" smtClean="0">
                <a:latin typeface="Helvetica Neue"/>
                <a:cs typeface="Helvetica Neue"/>
                <a:hlinkClick r:id="rId8"/>
              </a:rPr>
              <a:t>wwrsdart</a:t>
            </a:r>
            <a:endParaRPr lang="en-US" sz="1400" dirty="0">
              <a:latin typeface="Helvetica Neue"/>
              <a:cs typeface="Helvetica Neue"/>
            </a:endParaRPr>
          </a:p>
          <a:p>
            <a:pPr marL="285750" indent="-285750">
              <a:buFont typeface="Arial"/>
              <a:buChar char="•"/>
            </a:pPr>
            <a:r>
              <a:rPr lang="en-US" sz="1400" dirty="0" err="1" smtClean="0">
                <a:latin typeface="Helvetica Neue"/>
                <a:cs typeface="Helvetica Neue"/>
                <a:hlinkClick r:id="rId9"/>
              </a:rPr>
              <a:t>www.artchive.com</a:t>
            </a:r>
            <a:endParaRPr lang="en-US" sz="1400" dirty="0" smtClean="0">
              <a:latin typeface="Helvetica Neue"/>
              <a:cs typeface="Helvetica Neue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6316" y="469594"/>
            <a:ext cx="2057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Helvetica Neue"/>
                <a:cs typeface="Helvetica Neue"/>
              </a:rPr>
              <a:t>BOOKS: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974954" y="2678421"/>
            <a:ext cx="228586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latin typeface="Helvetica Neue"/>
                <a:cs typeface="Helvetica Neue"/>
              </a:rPr>
              <a:t>Banish Boring Words</a:t>
            </a:r>
          </a:p>
          <a:p>
            <a:r>
              <a:rPr lang="en-US" sz="1400" dirty="0" smtClean="0">
                <a:latin typeface="Helvetica Neue"/>
                <a:cs typeface="Helvetica Neue"/>
              </a:rPr>
              <a:t>by: </a:t>
            </a:r>
            <a:r>
              <a:rPr lang="en-US" sz="1400" dirty="0" err="1" smtClean="0">
                <a:latin typeface="Helvetica Neue"/>
                <a:cs typeface="Helvetica Neue"/>
              </a:rPr>
              <a:t>Leilen</a:t>
            </a:r>
            <a:r>
              <a:rPr lang="en-US" sz="1400" dirty="0" smtClean="0">
                <a:latin typeface="Helvetica Neue"/>
                <a:cs typeface="Helvetica Neue"/>
              </a:rPr>
              <a:t> Shelton</a:t>
            </a:r>
          </a:p>
          <a:p>
            <a:r>
              <a:rPr lang="en-US" sz="1400" dirty="0" smtClean="0">
                <a:latin typeface="Helvetica Neue"/>
                <a:cs typeface="Helvetica Neue"/>
              </a:rPr>
              <a:t>Scholastic</a:t>
            </a:r>
          </a:p>
          <a:p>
            <a:r>
              <a:rPr lang="en-US" sz="1400" dirty="0" smtClean="0">
                <a:latin typeface="Helvetica Neue"/>
                <a:cs typeface="Helvetica Neue"/>
              </a:rPr>
              <a:t>© 2009</a:t>
            </a:r>
          </a:p>
        </p:txBody>
      </p:sp>
      <p:pic>
        <p:nvPicPr>
          <p:cNvPr id="13" name="Picture 12" descr="BanishBoringWords.jpg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56031" y="874885"/>
            <a:ext cx="1435172" cy="18288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30462" y="5608320"/>
            <a:ext cx="8028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3"/>
                </a:solidFill>
                <a:latin typeface="Helvetica Neue"/>
                <a:cs typeface="Helvetica Neue"/>
              </a:rPr>
              <a:t>*Additional resources and information on our </a:t>
            </a:r>
            <a:r>
              <a:rPr lang="en-US" dirty="0" smtClean="0">
                <a:solidFill>
                  <a:schemeClr val="accent3"/>
                </a:solidFill>
                <a:latin typeface="Helvetica Neue"/>
                <a:cs typeface="Helvetica Neue"/>
              </a:rPr>
              <a:t>website</a:t>
            </a:r>
            <a:endParaRPr lang="en-US" dirty="0">
              <a:solidFill>
                <a:schemeClr val="accent3"/>
              </a:solidFill>
              <a:latin typeface="Helvetica Neue"/>
              <a:cs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4338179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34295" y="955040"/>
            <a:ext cx="8272825" cy="3190240"/>
          </a:xfrm>
          <a:prstGeom prst="rect">
            <a:avLst/>
          </a:prstGeom>
          <a:ln>
            <a:solidFill>
              <a:srgbClr val="000000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721360" y="6366185"/>
            <a:ext cx="7520555" cy="274320"/>
          </a:xfrm>
        </p:spPr>
        <p:txBody>
          <a:bodyPr/>
          <a:lstStyle/>
          <a:p>
            <a:r>
              <a:rPr lang="en-US" dirty="0">
                <a:latin typeface="Helvetica Neue"/>
                <a:cs typeface="Helvetica Neue"/>
              </a:rPr>
              <a:t>Clarifying the Critiquing Process  </a:t>
            </a:r>
            <a:r>
              <a:rPr lang="en-US" dirty="0">
                <a:latin typeface="Wingdings"/>
              </a:rPr>
              <a:t>w</a:t>
            </a:r>
            <a:r>
              <a:rPr lang="en-US" dirty="0"/>
              <a:t>  </a:t>
            </a:r>
            <a:r>
              <a:rPr lang="en-US" dirty="0">
                <a:latin typeface="Helvetica Neue"/>
                <a:cs typeface="Helvetica Neue"/>
              </a:rPr>
              <a:t>Pamela </a:t>
            </a:r>
            <a:r>
              <a:rPr lang="en-US" dirty="0" err="1">
                <a:latin typeface="Helvetica Neue"/>
                <a:cs typeface="Helvetica Neue"/>
              </a:rPr>
              <a:t>Duffus</a:t>
            </a:r>
            <a:r>
              <a:rPr lang="en-US" dirty="0">
                <a:latin typeface="Helvetica Neue"/>
                <a:cs typeface="Helvetica Neue"/>
              </a:rPr>
              <a:t> &amp; Ariel </a:t>
            </a:r>
            <a:r>
              <a:rPr lang="en-US" dirty="0" err="1">
                <a:latin typeface="Helvetica Neue"/>
                <a:cs typeface="Helvetica Neue"/>
              </a:rPr>
              <a:t>Rudin</a:t>
            </a:r>
            <a:r>
              <a:rPr lang="en-US" dirty="0">
                <a:latin typeface="Helvetica Neue"/>
                <a:cs typeface="Helvetica Neue"/>
              </a:rPr>
              <a:t>  </a:t>
            </a:r>
            <a:r>
              <a:rPr lang="en-US" dirty="0">
                <a:latin typeface="Wingdings"/>
              </a:rPr>
              <a:t>w</a:t>
            </a:r>
            <a:r>
              <a:rPr lang="en-US" dirty="0"/>
              <a:t>   </a:t>
            </a:r>
            <a:r>
              <a:rPr lang="en-US" dirty="0" err="1">
                <a:latin typeface="Helvetica Neue"/>
                <a:cs typeface="Helvetica Neue"/>
              </a:rPr>
              <a:t>wwrsdart.wix.com</a:t>
            </a:r>
            <a:r>
              <a:rPr lang="en-US" dirty="0">
                <a:latin typeface="Helvetica Neue"/>
                <a:cs typeface="Helvetica Neue"/>
              </a:rPr>
              <a:t>/critique</a:t>
            </a:r>
          </a:p>
        </p:txBody>
      </p:sp>
      <p:sp>
        <p:nvSpPr>
          <p:cNvPr id="3" name="Title 3"/>
          <p:cNvSpPr txBox="1">
            <a:spLocks/>
          </p:cNvSpPr>
          <p:nvPr/>
        </p:nvSpPr>
        <p:spPr>
          <a:xfrm>
            <a:off x="822960" y="16734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 smtClean="0">
                <a:solidFill>
                  <a:srgbClr val="FF0000"/>
                </a:solidFill>
                <a:latin typeface="Helvetica Neue"/>
                <a:cs typeface="Helvetica Neue"/>
              </a:rPr>
              <a:t>Q &amp; A</a:t>
            </a:r>
            <a:endParaRPr lang="en-US" b="1" dirty="0">
              <a:solidFill>
                <a:srgbClr val="FF0000"/>
              </a:solidFill>
              <a:latin typeface="Helvetica Neue"/>
              <a:cs typeface="Helvetica Neue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0720" y="1168400"/>
            <a:ext cx="78232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Helvetica Neue"/>
                <a:cs typeface="Helvetica Neue"/>
              </a:rPr>
              <a:t>How could you use these activities with your classes</a:t>
            </a:r>
            <a:r>
              <a:rPr lang="en-US" sz="2400" dirty="0" smtClean="0">
                <a:latin typeface="Helvetica Neue"/>
                <a:cs typeface="Helvetica Neue"/>
              </a:rPr>
              <a:t>?</a:t>
            </a:r>
          </a:p>
          <a:p>
            <a:endParaRPr lang="en-US" sz="2400" dirty="0">
              <a:latin typeface="Helvetica Neue"/>
              <a:cs typeface="Helvetica Neue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Helvetica Neue"/>
                <a:cs typeface="Helvetica Neue"/>
              </a:rPr>
              <a:t>How would you modify these activities to meet your needs</a:t>
            </a:r>
            <a:r>
              <a:rPr lang="en-US" sz="2400" dirty="0" smtClean="0">
                <a:latin typeface="Helvetica Neue"/>
                <a:cs typeface="Helvetica Neue"/>
              </a:rPr>
              <a:t>?</a:t>
            </a:r>
          </a:p>
          <a:p>
            <a:endParaRPr lang="en-US" sz="2400" dirty="0">
              <a:latin typeface="Helvetica Neue"/>
              <a:cs typeface="Helvetica Neue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Helvetica Neue"/>
                <a:cs typeface="Helvetica Neue"/>
              </a:rPr>
              <a:t>What other ideas do you have?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13360" y="5571252"/>
            <a:ext cx="87579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Helvetica Neue"/>
                <a:cs typeface="Helvetica Neue"/>
              </a:rPr>
              <a:t>REMEMBER TO SHARE YOUR IDEAS AT WWRSDART.WIX.COM/CRITIQUE</a:t>
            </a:r>
            <a:endParaRPr lang="en-US" b="1" dirty="0">
              <a:solidFill>
                <a:srgbClr val="FF0000"/>
              </a:solidFill>
              <a:latin typeface="Helvetica Neue"/>
              <a:cs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27764457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990626" y="1499196"/>
            <a:ext cx="5212080" cy="1716493"/>
          </a:xfrm>
        </p:spPr>
        <p:txBody>
          <a:bodyPr/>
          <a:lstStyle/>
          <a:p>
            <a:r>
              <a:rPr lang="en-US" sz="4500" b="1" dirty="0" smtClean="0">
                <a:latin typeface="Helvetica Neue"/>
                <a:cs typeface="Helvetica Neue"/>
              </a:rPr>
              <a:t>contact</a:t>
            </a:r>
            <a:endParaRPr lang="en-US" sz="4500" b="1" dirty="0">
              <a:latin typeface="Helvetica Neue"/>
              <a:cs typeface="Helvetica Neue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837174"/>
            <a:ext cx="3807779" cy="3324687"/>
          </a:xfrm>
        </p:spPr>
        <p:txBody>
          <a:bodyPr>
            <a:noAutofit/>
          </a:bodyPr>
          <a:lstStyle/>
          <a:p>
            <a:pPr marL="0" indent="0"/>
            <a:r>
              <a:rPr lang="en-US" sz="2400" b="0" dirty="0" smtClean="0">
                <a:latin typeface="Helvetica Neue Medium"/>
                <a:cs typeface="Helvetica Neue Medium"/>
              </a:rPr>
              <a:t>Pamela </a:t>
            </a:r>
            <a:r>
              <a:rPr lang="en-US" sz="2400" b="0" dirty="0" err="1" smtClean="0">
                <a:latin typeface="Helvetica Neue Medium"/>
                <a:cs typeface="Helvetica Neue Medium"/>
              </a:rPr>
              <a:t>Duffus</a:t>
            </a:r>
            <a:endParaRPr lang="en-US" sz="2400" b="0" dirty="0" smtClean="0">
              <a:latin typeface="Helvetica Neue Medium"/>
              <a:cs typeface="Helvetica Neue Medium"/>
            </a:endParaRPr>
          </a:p>
          <a:p>
            <a:pPr marL="0" indent="0"/>
            <a:r>
              <a:rPr lang="en-US" sz="2400" b="0" dirty="0" smtClean="0">
                <a:latin typeface="Helvetica Neue"/>
                <a:cs typeface="Helvetica Neue"/>
              </a:rPr>
              <a:t>pamela.duffus@wwrsd.org</a:t>
            </a:r>
          </a:p>
          <a:p>
            <a:pPr marL="0" indent="0"/>
            <a:endParaRPr lang="en-US" sz="2400" b="0" dirty="0">
              <a:latin typeface="Helvetica Neue"/>
              <a:cs typeface="Helvetica Neue"/>
            </a:endParaRPr>
          </a:p>
          <a:p>
            <a:pPr marL="0" indent="0"/>
            <a:r>
              <a:rPr lang="en-US" sz="2400" b="0" dirty="0" smtClean="0">
                <a:latin typeface="Helvetica Neue Medium"/>
                <a:cs typeface="Helvetica Neue Medium"/>
              </a:rPr>
              <a:t>Ariel </a:t>
            </a:r>
            <a:r>
              <a:rPr lang="en-US" sz="2400" b="0" dirty="0" err="1" smtClean="0">
                <a:latin typeface="Helvetica Neue Medium"/>
                <a:cs typeface="Helvetica Neue Medium"/>
              </a:rPr>
              <a:t>Rudin</a:t>
            </a:r>
            <a:endParaRPr lang="en-US" sz="2400" b="0" dirty="0" smtClean="0">
              <a:latin typeface="Helvetica Neue Medium"/>
              <a:cs typeface="Helvetica Neue Medium"/>
            </a:endParaRPr>
          </a:p>
          <a:p>
            <a:pPr marL="0" indent="0"/>
            <a:r>
              <a:rPr lang="en-US" sz="2400" b="0" dirty="0" smtClean="0">
                <a:latin typeface="Helvetica Neue"/>
                <a:cs typeface="Helvetica Neue"/>
              </a:rPr>
              <a:t>ariel.rudin@wwrsd.org</a:t>
            </a:r>
          </a:p>
          <a:p>
            <a:pPr marL="0" indent="0"/>
            <a:endParaRPr lang="en-US" sz="2400" b="0" dirty="0" smtClean="0">
              <a:latin typeface="Helvetica Neue"/>
              <a:cs typeface="Helvetica Neue"/>
            </a:endParaRPr>
          </a:p>
          <a:p>
            <a:pPr marL="0" indent="0"/>
            <a:r>
              <a:rPr lang="en-US" sz="2400" b="0" dirty="0" err="1" smtClean="0">
                <a:latin typeface="Helvetica Neue"/>
                <a:cs typeface="Helvetica Neue"/>
              </a:rPr>
              <a:t>wwrsdart.wix.com</a:t>
            </a:r>
            <a:r>
              <a:rPr lang="en-US" sz="2400" b="0" dirty="0" smtClean="0">
                <a:latin typeface="Helvetica Neue"/>
                <a:cs typeface="Helvetica Neue"/>
              </a:rPr>
              <a:t>/critique</a:t>
            </a:r>
            <a:endParaRPr lang="en-US" sz="2400" b="0" dirty="0">
              <a:latin typeface="Helvetica Neue"/>
              <a:cs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25138545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822960" y="6366185"/>
            <a:ext cx="7418955" cy="274320"/>
          </a:xfrm>
        </p:spPr>
        <p:txBody>
          <a:bodyPr/>
          <a:lstStyle/>
          <a:p>
            <a:r>
              <a:rPr lang="en-US" dirty="0">
                <a:latin typeface="Helvetica Neue"/>
                <a:cs typeface="Helvetica Neue"/>
              </a:rPr>
              <a:t>Clarifying the Critiquing Process  </a:t>
            </a:r>
            <a:r>
              <a:rPr lang="en-US" dirty="0">
                <a:latin typeface="Wingdings"/>
              </a:rPr>
              <a:t>w</a:t>
            </a:r>
            <a:r>
              <a:rPr lang="en-US" dirty="0"/>
              <a:t>  </a:t>
            </a:r>
            <a:r>
              <a:rPr lang="en-US" dirty="0">
                <a:latin typeface="Helvetica Neue"/>
                <a:cs typeface="Helvetica Neue"/>
              </a:rPr>
              <a:t>Pamela </a:t>
            </a:r>
            <a:r>
              <a:rPr lang="en-US" dirty="0" err="1">
                <a:latin typeface="Helvetica Neue"/>
                <a:cs typeface="Helvetica Neue"/>
              </a:rPr>
              <a:t>Duffus</a:t>
            </a:r>
            <a:r>
              <a:rPr lang="en-US" dirty="0">
                <a:latin typeface="Helvetica Neue"/>
                <a:cs typeface="Helvetica Neue"/>
              </a:rPr>
              <a:t> &amp; Ariel </a:t>
            </a:r>
            <a:r>
              <a:rPr lang="en-US" dirty="0" err="1">
                <a:latin typeface="Helvetica Neue"/>
                <a:cs typeface="Helvetica Neue"/>
              </a:rPr>
              <a:t>Rudin</a:t>
            </a:r>
            <a:r>
              <a:rPr lang="en-US" dirty="0">
                <a:latin typeface="Helvetica Neue"/>
                <a:cs typeface="Helvetica Neue"/>
              </a:rPr>
              <a:t>  </a:t>
            </a:r>
            <a:r>
              <a:rPr lang="en-US" dirty="0">
                <a:latin typeface="Wingdings"/>
              </a:rPr>
              <a:t>w</a:t>
            </a:r>
            <a:r>
              <a:rPr lang="en-US" dirty="0"/>
              <a:t>   </a:t>
            </a:r>
            <a:r>
              <a:rPr lang="en-US" dirty="0" err="1">
                <a:latin typeface="Helvetica Neue"/>
                <a:cs typeface="Helvetica Neue"/>
              </a:rPr>
              <a:t>wwrsdart.wix.com</a:t>
            </a:r>
            <a:r>
              <a:rPr lang="en-US" dirty="0">
                <a:latin typeface="Helvetica Neue"/>
                <a:cs typeface="Helvetica Neue"/>
              </a:rPr>
              <a:t>/critique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395111" y="908920"/>
            <a:ext cx="8306741" cy="4933079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37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23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/>
              <a:buChar char="•"/>
            </a:pPr>
            <a:r>
              <a:rPr lang="en-US" sz="2400" b="0" dirty="0" smtClean="0">
                <a:latin typeface="Helvetica Neue"/>
                <a:cs typeface="Helvetica Neue"/>
              </a:rPr>
              <a:t>Art </a:t>
            </a:r>
            <a:r>
              <a:rPr lang="en-US" sz="2400" b="0" dirty="0">
                <a:latin typeface="Helvetica Neue"/>
                <a:cs typeface="Helvetica Neue"/>
              </a:rPr>
              <a:t>Criticism is an essential component of a well-developed art curriculum.    </a:t>
            </a:r>
            <a:endParaRPr lang="en-US" sz="2400" b="0" dirty="0" smtClean="0">
              <a:latin typeface="Helvetica Neue"/>
              <a:cs typeface="Helvetica Neue"/>
            </a:endParaRPr>
          </a:p>
          <a:p>
            <a:pPr>
              <a:buFont typeface="Arial"/>
              <a:buChar char="•"/>
            </a:pPr>
            <a:r>
              <a:rPr lang="en-US" sz="2400" b="0" dirty="0" smtClean="0">
                <a:latin typeface="Helvetica Neue"/>
                <a:cs typeface="Helvetica Neue"/>
              </a:rPr>
              <a:t>Infusing </a:t>
            </a:r>
            <a:r>
              <a:rPr lang="en-US" sz="2400" b="0" dirty="0">
                <a:latin typeface="Helvetica Neue"/>
                <a:cs typeface="Helvetica Neue"/>
              </a:rPr>
              <a:t>the critiquing process into lessons </a:t>
            </a:r>
            <a:r>
              <a:rPr lang="en-US" sz="2400" b="0" dirty="0" smtClean="0">
                <a:latin typeface="Helvetica Neue"/>
                <a:cs typeface="Helvetica Neue"/>
              </a:rPr>
              <a:t>will </a:t>
            </a:r>
            <a:r>
              <a:rPr lang="en-US" sz="2400" b="0" dirty="0">
                <a:latin typeface="Helvetica Neue"/>
                <a:cs typeface="Helvetica Neue"/>
              </a:rPr>
              <a:t>help districts align curriculum and create articulation from </a:t>
            </a:r>
            <a:r>
              <a:rPr lang="en-US" sz="2400" b="0" dirty="0" smtClean="0">
                <a:latin typeface="Helvetica Neue"/>
                <a:cs typeface="Helvetica Neue"/>
              </a:rPr>
              <a:t>preschool </a:t>
            </a:r>
            <a:r>
              <a:rPr lang="en-US" sz="2400" b="0" dirty="0">
                <a:latin typeface="Helvetica Neue"/>
                <a:cs typeface="Helvetica Neue"/>
              </a:rPr>
              <a:t>through high school. </a:t>
            </a:r>
          </a:p>
          <a:p>
            <a:pPr>
              <a:buFont typeface="Arial"/>
              <a:buChar char="•"/>
            </a:pPr>
            <a:r>
              <a:rPr lang="en-US" sz="2400" b="0" dirty="0">
                <a:latin typeface="Helvetica Neue"/>
                <a:cs typeface="Helvetica Neue"/>
              </a:rPr>
              <a:t>Increasing our student’s ability to critique has been a department wide initiative at Westwood Regional Jr./Sr. High School. </a:t>
            </a:r>
            <a:endParaRPr lang="en-US" sz="2400" b="0" dirty="0" smtClean="0">
              <a:latin typeface="Helvetica Neue"/>
              <a:cs typeface="Helvetica Neue"/>
            </a:endParaRPr>
          </a:p>
          <a:p>
            <a:pPr>
              <a:buFont typeface="Arial"/>
              <a:buChar char="•"/>
            </a:pPr>
            <a:r>
              <a:rPr lang="en-US" sz="2400" b="0" dirty="0">
                <a:latin typeface="Helvetica Neue"/>
                <a:cs typeface="Helvetica Neue"/>
              </a:rPr>
              <a:t>W</a:t>
            </a:r>
            <a:r>
              <a:rPr lang="en-US" sz="2400" b="0" dirty="0" smtClean="0">
                <a:latin typeface="Helvetica Neue"/>
                <a:cs typeface="Helvetica Neue"/>
              </a:rPr>
              <a:t>e </a:t>
            </a:r>
            <a:r>
              <a:rPr lang="en-US" sz="2400" b="0" dirty="0">
                <a:latin typeface="Helvetica Neue"/>
                <a:cs typeface="Helvetica Neue"/>
              </a:rPr>
              <a:t>have used critiquing as our </a:t>
            </a:r>
            <a:r>
              <a:rPr lang="en-US" sz="2400" b="0" dirty="0" smtClean="0">
                <a:latin typeface="Helvetica Neue"/>
                <a:cs typeface="Helvetica Neue"/>
                <a:hlinkClick r:id="rId2"/>
              </a:rPr>
              <a:t>Student </a:t>
            </a:r>
            <a:r>
              <a:rPr lang="en-US" sz="2400" b="0" dirty="0">
                <a:latin typeface="Helvetica Neue"/>
                <a:cs typeface="Helvetica Neue"/>
                <a:hlinkClick r:id="rId2"/>
              </a:rPr>
              <a:t>Growth </a:t>
            </a:r>
            <a:r>
              <a:rPr lang="en-US" sz="2400" b="0" dirty="0" smtClean="0">
                <a:latin typeface="Helvetica Neue"/>
                <a:cs typeface="Helvetica Neue"/>
                <a:hlinkClick r:id="rId2"/>
              </a:rPr>
              <a:t>Objectives</a:t>
            </a:r>
            <a:r>
              <a:rPr lang="en-US" sz="2400" b="0" dirty="0" smtClean="0">
                <a:latin typeface="Helvetica Neue"/>
                <a:cs typeface="Helvetica Neue"/>
              </a:rPr>
              <a:t> (SGO) and </a:t>
            </a:r>
            <a:r>
              <a:rPr lang="en-US" sz="2400" b="0" dirty="0">
                <a:latin typeface="Helvetica Neue"/>
                <a:cs typeface="Helvetica Neue"/>
              </a:rPr>
              <a:t>have noticed a difference in the way our students talk and write about art</a:t>
            </a:r>
            <a:r>
              <a:rPr lang="en-US" sz="2400" b="0" dirty="0" smtClean="0">
                <a:latin typeface="Helvetica Neue"/>
                <a:cs typeface="Helvetica Neue"/>
              </a:rPr>
              <a:t>.</a:t>
            </a:r>
            <a:endParaRPr lang="en-US" sz="2400" b="0" dirty="0">
              <a:latin typeface="Helvetica Neue"/>
              <a:cs typeface="Helvetica Neue"/>
            </a:endParaRPr>
          </a:p>
        </p:txBody>
      </p:sp>
      <p:sp>
        <p:nvSpPr>
          <p:cNvPr id="4" name="Title 3"/>
          <p:cNvSpPr txBox="1">
            <a:spLocks/>
          </p:cNvSpPr>
          <p:nvPr/>
        </p:nvSpPr>
        <p:spPr>
          <a:xfrm>
            <a:off x="822960" y="16734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 smtClean="0">
                <a:solidFill>
                  <a:srgbClr val="FF0000"/>
                </a:solidFill>
                <a:latin typeface="Helvetica Neue"/>
                <a:cs typeface="Helvetica Neue"/>
              </a:rPr>
              <a:t>CLARIFYING THE Critiquing PROCESS</a:t>
            </a:r>
            <a:endParaRPr lang="en-US" b="1" dirty="0">
              <a:solidFill>
                <a:srgbClr val="FF0000"/>
              </a:solidFill>
              <a:latin typeface="Helvetica Neue"/>
              <a:cs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5701564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95111" y="908921"/>
            <a:ext cx="8306741" cy="4386970"/>
          </a:xfrm>
        </p:spPr>
        <p:txBody>
          <a:bodyPr>
            <a:normAutofit/>
          </a:bodyPr>
          <a:lstStyle/>
          <a:p>
            <a:pPr marL="0" indent="0"/>
            <a:r>
              <a:rPr lang="en-US" sz="2400" b="0" dirty="0" smtClean="0">
                <a:latin typeface="Helvetica Neue"/>
                <a:cs typeface="Helvetica Neue"/>
              </a:rPr>
              <a:t>Students will:</a:t>
            </a:r>
          </a:p>
          <a:p>
            <a:pPr marL="285750" indent="-285750">
              <a:buFont typeface="Arial"/>
              <a:buChar char="•"/>
            </a:pPr>
            <a:r>
              <a:rPr lang="en-US" sz="2400" b="0" dirty="0">
                <a:latin typeface="Helvetica Neue"/>
                <a:cs typeface="Helvetica Neue"/>
              </a:rPr>
              <a:t>B</a:t>
            </a:r>
            <a:r>
              <a:rPr lang="en-US" sz="2400" b="0" dirty="0" smtClean="0">
                <a:latin typeface="Helvetica Neue"/>
                <a:cs typeface="Helvetica Neue"/>
              </a:rPr>
              <a:t>ecome </a:t>
            </a:r>
            <a:r>
              <a:rPr lang="en-US" sz="2400" b="0" dirty="0">
                <a:latin typeface="Helvetica Neue"/>
                <a:cs typeface="Helvetica Neue"/>
              </a:rPr>
              <a:t>well-versed in art terminology, including the elements of art and principles of </a:t>
            </a:r>
            <a:r>
              <a:rPr lang="en-US" sz="2400" b="0" dirty="0" smtClean="0">
                <a:latin typeface="Helvetica Neue"/>
                <a:cs typeface="Helvetica Neue"/>
              </a:rPr>
              <a:t>design.</a:t>
            </a:r>
          </a:p>
          <a:p>
            <a:pPr marL="285750" indent="-285750">
              <a:buFont typeface="Arial"/>
              <a:buChar char="•"/>
            </a:pPr>
            <a:r>
              <a:rPr lang="en-US" sz="2400" b="0" dirty="0" smtClean="0">
                <a:latin typeface="Helvetica Neue"/>
                <a:cs typeface="Helvetica Neue"/>
              </a:rPr>
              <a:t>Practice “reading” pictures. </a:t>
            </a:r>
          </a:p>
          <a:p>
            <a:pPr marL="285750" indent="-285750">
              <a:buFont typeface="Arial"/>
              <a:buChar char="•"/>
            </a:pPr>
            <a:r>
              <a:rPr lang="en-US" sz="2400" b="0" dirty="0">
                <a:latin typeface="Helvetica Neue"/>
                <a:cs typeface="Helvetica Neue"/>
              </a:rPr>
              <a:t>D</a:t>
            </a:r>
            <a:r>
              <a:rPr lang="en-US" sz="2400" b="0" dirty="0" smtClean="0">
                <a:latin typeface="Helvetica Neue"/>
                <a:cs typeface="Helvetica Neue"/>
              </a:rPr>
              <a:t>evelop skills for describing, analyzing, interpreting, and </a:t>
            </a:r>
            <a:r>
              <a:rPr lang="en-US" sz="2400" b="0" dirty="0">
                <a:latin typeface="Helvetica Neue"/>
                <a:cs typeface="Helvetica Neue"/>
              </a:rPr>
              <a:t>e</a:t>
            </a:r>
            <a:r>
              <a:rPr lang="en-US" sz="2400" b="0" dirty="0" smtClean="0">
                <a:latin typeface="Helvetica Neue"/>
                <a:cs typeface="Helvetica Neue"/>
              </a:rPr>
              <a:t>valuating artwork. </a:t>
            </a:r>
          </a:p>
          <a:p>
            <a:pPr marL="285750" indent="-285750">
              <a:buFont typeface="Arial"/>
              <a:buChar char="•"/>
            </a:pPr>
            <a:r>
              <a:rPr lang="en-US" sz="2400" b="0" dirty="0">
                <a:latin typeface="Helvetica Neue"/>
                <a:cs typeface="Helvetica Neue"/>
              </a:rPr>
              <a:t>A</a:t>
            </a:r>
            <a:r>
              <a:rPr lang="en-US" sz="2400" b="0" dirty="0" smtClean="0">
                <a:latin typeface="Helvetica Neue"/>
                <a:cs typeface="Helvetica Neue"/>
              </a:rPr>
              <a:t>pply </a:t>
            </a:r>
            <a:r>
              <a:rPr lang="en-US" sz="2400" b="0" dirty="0">
                <a:latin typeface="Helvetica Neue"/>
                <a:cs typeface="Helvetica Neue"/>
              </a:rPr>
              <a:t>art vocabulary to increase writing and speaking skills that support </a:t>
            </a:r>
            <a:r>
              <a:rPr lang="en-US" sz="2400" b="0" dirty="0">
                <a:latin typeface="Helvetica Neue"/>
                <a:cs typeface="Helvetica Neue"/>
                <a:hlinkClick r:id="rId3"/>
              </a:rPr>
              <a:t>core standards</a:t>
            </a:r>
            <a:r>
              <a:rPr lang="en-US" sz="2400" b="0" dirty="0">
                <a:latin typeface="Helvetica Neue"/>
                <a:cs typeface="Helvetica Neue"/>
              </a:rPr>
              <a:t>. </a:t>
            </a:r>
            <a:endParaRPr lang="en-US" sz="2400" b="0" dirty="0" smtClean="0">
              <a:latin typeface="Helvetica Neue"/>
              <a:cs typeface="Helvetica Neue"/>
            </a:endParaRPr>
          </a:p>
        </p:txBody>
      </p:sp>
      <p:sp>
        <p:nvSpPr>
          <p:cNvPr id="6" name="Title 3"/>
          <p:cNvSpPr txBox="1">
            <a:spLocks/>
          </p:cNvSpPr>
          <p:nvPr/>
        </p:nvSpPr>
        <p:spPr>
          <a:xfrm>
            <a:off x="822960" y="16734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 smtClean="0">
                <a:solidFill>
                  <a:srgbClr val="FF0000"/>
                </a:solidFill>
                <a:latin typeface="Helvetica Neue"/>
                <a:cs typeface="Helvetica Neue"/>
              </a:rPr>
              <a:t>the critiquing process</a:t>
            </a:r>
            <a:endParaRPr lang="en-US" b="1" dirty="0">
              <a:solidFill>
                <a:srgbClr val="FF0000"/>
              </a:solidFill>
              <a:latin typeface="Helvetica Neue"/>
              <a:cs typeface="Helvetica Neue"/>
            </a:endParaRPr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012004" y="6366185"/>
            <a:ext cx="7229911" cy="274320"/>
          </a:xfrm>
        </p:spPr>
        <p:txBody>
          <a:bodyPr/>
          <a:lstStyle/>
          <a:p>
            <a:r>
              <a:rPr lang="en-US" dirty="0" smtClean="0">
                <a:latin typeface="Helvetica Neue"/>
                <a:cs typeface="Helvetica Neue"/>
              </a:rPr>
              <a:t>Clarifying the Critiquing Process  </a:t>
            </a:r>
            <a:r>
              <a:rPr lang="en-US" dirty="0" smtClean="0">
                <a:latin typeface="Wingdings"/>
              </a:rPr>
              <a:t>w</a:t>
            </a:r>
            <a:r>
              <a:rPr lang="en-US" dirty="0" smtClean="0"/>
              <a:t>  </a:t>
            </a:r>
            <a:r>
              <a:rPr lang="en-US" dirty="0" smtClean="0">
                <a:latin typeface="Helvetica Neue"/>
                <a:cs typeface="Helvetica Neue"/>
              </a:rPr>
              <a:t>Pamela </a:t>
            </a:r>
            <a:r>
              <a:rPr lang="en-US" dirty="0" err="1" smtClean="0">
                <a:latin typeface="Helvetica Neue"/>
                <a:cs typeface="Helvetica Neue"/>
              </a:rPr>
              <a:t>Duffus</a:t>
            </a:r>
            <a:r>
              <a:rPr lang="en-US" dirty="0" smtClean="0">
                <a:latin typeface="Helvetica Neue"/>
                <a:cs typeface="Helvetica Neue"/>
              </a:rPr>
              <a:t> &amp; Ariel Rudin  </a:t>
            </a:r>
            <a:r>
              <a:rPr lang="en-US" dirty="0" smtClean="0">
                <a:latin typeface="Wingdings"/>
              </a:rPr>
              <a:t>w</a:t>
            </a:r>
            <a:r>
              <a:rPr lang="en-US" dirty="0" smtClean="0"/>
              <a:t>   </a:t>
            </a:r>
            <a:r>
              <a:rPr lang="en-US" dirty="0" err="1" smtClean="0">
                <a:latin typeface="Helvetica Neue"/>
                <a:cs typeface="Helvetica Neue"/>
              </a:rPr>
              <a:t>wwrsdart.wix.com</a:t>
            </a:r>
            <a:r>
              <a:rPr lang="en-US" dirty="0" smtClean="0">
                <a:latin typeface="Helvetica Neue"/>
                <a:cs typeface="Helvetica Neue"/>
              </a:rPr>
              <a:t>/critique</a:t>
            </a:r>
            <a:endParaRPr lang="en-US" dirty="0">
              <a:latin typeface="Helvetica Neue"/>
              <a:cs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29961887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60963" y="908921"/>
            <a:ext cx="8203259" cy="4386970"/>
          </a:xfrm>
        </p:spPr>
        <p:txBody>
          <a:bodyPr>
            <a:normAutofit/>
          </a:bodyPr>
          <a:lstStyle/>
          <a:p>
            <a:pPr marL="0" indent="0"/>
            <a:r>
              <a:rPr lang="en-US" sz="2400" b="0" dirty="0" smtClean="0">
                <a:latin typeface="Helvetica Neue"/>
                <a:cs typeface="Helvetica Neue"/>
              </a:rPr>
              <a:t>Teachers will:</a:t>
            </a:r>
          </a:p>
          <a:p>
            <a:pPr marL="285750" indent="-285750">
              <a:buFont typeface="Arial"/>
              <a:buChar char="•"/>
            </a:pPr>
            <a:r>
              <a:rPr lang="en-US" sz="2400" b="0" dirty="0" smtClean="0">
                <a:latin typeface="Helvetica Neue"/>
                <a:cs typeface="Helvetica Neue"/>
              </a:rPr>
              <a:t>Develop interdisciplinary lessons. </a:t>
            </a:r>
          </a:p>
          <a:p>
            <a:pPr marL="285750" indent="-285750">
              <a:buFont typeface="Arial"/>
              <a:buChar char="•"/>
            </a:pPr>
            <a:r>
              <a:rPr lang="en-US" sz="2400" b="0" dirty="0" smtClean="0">
                <a:latin typeface="Helvetica Neue"/>
                <a:cs typeface="Helvetica Neue"/>
              </a:rPr>
              <a:t>Open up discussions about various topics. </a:t>
            </a:r>
          </a:p>
          <a:p>
            <a:pPr marL="285750" indent="-285750">
              <a:buFont typeface="Arial"/>
              <a:buChar char="•"/>
            </a:pPr>
            <a:r>
              <a:rPr lang="en-US" sz="2400" b="0" dirty="0" smtClean="0">
                <a:latin typeface="Helvetica Neue"/>
                <a:cs typeface="Helvetica Neue"/>
              </a:rPr>
              <a:t>Engage students at all levels and abilities. </a:t>
            </a:r>
          </a:p>
          <a:p>
            <a:pPr marL="285750" indent="-285750">
              <a:buFont typeface="Arial"/>
              <a:buChar char="•"/>
            </a:pPr>
            <a:r>
              <a:rPr lang="en-US" sz="2400" b="0" dirty="0" smtClean="0">
                <a:latin typeface="Helvetica Neue"/>
                <a:cs typeface="Helvetica Neue"/>
              </a:rPr>
              <a:t>Help students build skills essential for common core standards and testing.</a:t>
            </a:r>
          </a:p>
        </p:txBody>
      </p:sp>
      <p:sp>
        <p:nvSpPr>
          <p:cNvPr id="6" name="Title 3"/>
          <p:cNvSpPr txBox="1">
            <a:spLocks/>
          </p:cNvSpPr>
          <p:nvPr/>
        </p:nvSpPr>
        <p:spPr>
          <a:xfrm>
            <a:off x="822960" y="16734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 smtClean="0">
                <a:solidFill>
                  <a:srgbClr val="FF0000"/>
                </a:solidFill>
                <a:latin typeface="Helvetica Neue"/>
                <a:cs typeface="Helvetica Neue"/>
              </a:rPr>
              <a:t>the critiquing process</a:t>
            </a:r>
            <a:endParaRPr lang="en-US" b="1" dirty="0">
              <a:solidFill>
                <a:srgbClr val="FF0000"/>
              </a:solidFill>
              <a:latin typeface="Helvetica Neue"/>
              <a:cs typeface="Helvetica Neue"/>
            </a:endParaRPr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012004" y="6366185"/>
            <a:ext cx="7229911" cy="274320"/>
          </a:xfrm>
        </p:spPr>
        <p:txBody>
          <a:bodyPr/>
          <a:lstStyle/>
          <a:p>
            <a:r>
              <a:rPr lang="en-US" dirty="0" smtClean="0">
                <a:latin typeface="Helvetica Neue"/>
                <a:cs typeface="Helvetica Neue"/>
              </a:rPr>
              <a:t>Clarifying the Critiquing Process  </a:t>
            </a:r>
            <a:r>
              <a:rPr lang="en-US" dirty="0" smtClean="0">
                <a:latin typeface="Wingdings"/>
              </a:rPr>
              <a:t>w</a:t>
            </a:r>
            <a:r>
              <a:rPr lang="en-US" dirty="0" smtClean="0"/>
              <a:t>  </a:t>
            </a:r>
            <a:r>
              <a:rPr lang="en-US" dirty="0" smtClean="0">
                <a:latin typeface="Helvetica Neue"/>
                <a:cs typeface="Helvetica Neue"/>
              </a:rPr>
              <a:t>Pamela </a:t>
            </a:r>
            <a:r>
              <a:rPr lang="en-US" dirty="0" err="1" smtClean="0">
                <a:latin typeface="Helvetica Neue"/>
                <a:cs typeface="Helvetica Neue"/>
              </a:rPr>
              <a:t>Duffus</a:t>
            </a:r>
            <a:r>
              <a:rPr lang="en-US" dirty="0" smtClean="0">
                <a:latin typeface="Helvetica Neue"/>
                <a:cs typeface="Helvetica Neue"/>
              </a:rPr>
              <a:t> &amp; Ariel Rudin  </a:t>
            </a:r>
            <a:r>
              <a:rPr lang="en-US" dirty="0" smtClean="0">
                <a:latin typeface="Wingdings"/>
              </a:rPr>
              <a:t>w</a:t>
            </a:r>
            <a:r>
              <a:rPr lang="en-US" dirty="0" smtClean="0"/>
              <a:t>   </a:t>
            </a:r>
            <a:r>
              <a:rPr lang="en-US" dirty="0" err="1" smtClean="0">
                <a:latin typeface="Helvetica Neue"/>
                <a:cs typeface="Helvetica Neue"/>
              </a:rPr>
              <a:t>wwrsdart.wix.com</a:t>
            </a:r>
            <a:r>
              <a:rPr lang="en-US" dirty="0" smtClean="0">
                <a:latin typeface="Helvetica Neue"/>
                <a:cs typeface="Helvetica Neue"/>
              </a:rPr>
              <a:t>/critique</a:t>
            </a:r>
            <a:endParaRPr lang="en-US" dirty="0">
              <a:latin typeface="Helvetica Neue"/>
              <a:cs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3204032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 txBox="1">
            <a:spLocks/>
          </p:cNvSpPr>
          <p:nvPr/>
        </p:nvSpPr>
        <p:spPr>
          <a:xfrm rot="19122294">
            <a:off x="1861918" y="3908410"/>
            <a:ext cx="3319364" cy="32925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spc="0" dirty="0" smtClean="0">
                <a:latin typeface="Helvetica Neue"/>
                <a:cs typeface="Helvetica Neue"/>
              </a:rPr>
              <a:t>CRITIQUE ACTIVITIES</a:t>
            </a:r>
            <a:endParaRPr lang="en-US" sz="2400" spc="0" dirty="0">
              <a:latin typeface="Helvetica Neue"/>
              <a:cs typeface="Helvetica Neue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 rot="19105381">
            <a:off x="509972" y="719652"/>
            <a:ext cx="6775081" cy="2149632"/>
          </a:xfrm>
          <a:prstGeom prst="rect">
            <a:avLst/>
          </a:prstGeom>
        </p:spPr>
        <p:txBody>
          <a:bodyPr vert="horz" lIns="91440" tIns="45720" rIns="91440" bIns="9144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r>
              <a:rPr lang="en-US" sz="4500" b="1" dirty="0" smtClean="0">
                <a:latin typeface="Helvetica Neue"/>
                <a:cs typeface="Helvetica Neue"/>
              </a:rPr>
              <a:t>Clarifying the critiquing process</a:t>
            </a:r>
            <a:endParaRPr lang="en-US" sz="4500" b="1" dirty="0">
              <a:latin typeface="Helvetica Neue"/>
              <a:cs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289828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480063" y="995867"/>
            <a:ext cx="6267698" cy="9144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2480063" y="2170325"/>
            <a:ext cx="6267698" cy="9144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2480063" y="3359335"/>
            <a:ext cx="6267698" cy="906439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2480063" y="4541333"/>
            <a:ext cx="6267698" cy="9144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22960" y="167340"/>
            <a:ext cx="7520940" cy="548640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chemeClr val="accent3"/>
                </a:solidFill>
                <a:latin typeface="Helvetica Neue"/>
                <a:cs typeface="Helvetica Neue"/>
              </a:rPr>
              <a:t>Critique activities</a:t>
            </a:r>
            <a:endParaRPr lang="en-US" b="1" dirty="0">
              <a:solidFill>
                <a:schemeClr val="accent3"/>
              </a:solidFill>
              <a:latin typeface="Helvetica Neue"/>
              <a:cs typeface="Helvetica Neue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22663" y="995865"/>
            <a:ext cx="2057400" cy="914401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2663" y="1247000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Helvetica Neue"/>
                <a:cs typeface="Helvetica Neue"/>
              </a:rPr>
              <a:t>DESCRIPTION</a:t>
            </a:r>
            <a:endParaRPr lang="en-US" b="1" dirty="0">
              <a:latin typeface="Helvetica Neue"/>
              <a:cs typeface="Helvetica Neue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22663" y="2170323"/>
            <a:ext cx="2057400" cy="914401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2663" y="2402531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Helvetica Neue"/>
                <a:cs typeface="Helvetica Neue"/>
              </a:rPr>
              <a:t>ANALYSIS</a:t>
            </a:r>
            <a:endParaRPr lang="en-US" b="1" dirty="0">
              <a:latin typeface="Helvetica Neue"/>
              <a:cs typeface="Helvetica Neue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22663" y="3359334"/>
            <a:ext cx="2057400" cy="906439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3899" y="3591230"/>
            <a:ext cx="21998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Helvetica Neue"/>
                <a:cs typeface="Helvetica Neue"/>
              </a:rPr>
              <a:t>INTERPRETATION</a:t>
            </a:r>
            <a:endParaRPr lang="en-US" b="1" dirty="0">
              <a:latin typeface="Helvetica Neue"/>
              <a:cs typeface="Helvetica Neue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22663" y="4541331"/>
            <a:ext cx="2057400" cy="914401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22663" y="4751826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Helvetica Neue"/>
                <a:cs typeface="Helvetica Neue"/>
              </a:rPr>
              <a:t>EVALUATION</a:t>
            </a:r>
            <a:endParaRPr lang="en-US" b="1" dirty="0">
              <a:latin typeface="Helvetica Neue"/>
              <a:cs typeface="Helvetica Neue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523277" y="2208598"/>
            <a:ext cx="59726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/>
              <a:buChar char="•"/>
            </a:pPr>
            <a:r>
              <a:rPr lang="en-US" dirty="0" smtClean="0">
                <a:latin typeface="Helvetica Neue"/>
                <a:cs typeface="Helvetica Neue"/>
              </a:rPr>
              <a:t>Do Now</a:t>
            </a:r>
            <a:r>
              <a:rPr lang="en-US" dirty="0">
                <a:latin typeface="Helvetica Neue"/>
                <a:cs typeface="Helvetica Neue"/>
              </a:rPr>
              <a:t> </a:t>
            </a:r>
            <a:r>
              <a:rPr lang="en-US" dirty="0" smtClean="0">
                <a:latin typeface="Helvetica Neue"/>
                <a:cs typeface="Helvetica Neue"/>
              </a:rPr>
              <a:t>- </a:t>
            </a:r>
            <a:r>
              <a:rPr lang="en-US" i="1" dirty="0" smtClean="0">
                <a:latin typeface="Helvetica Neue"/>
                <a:cs typeface="Helvetica Neue"/>
              </a:rPr>
              <a:t>write a sentence with an element and principle.</a:t>
            </a:r>
          </a:p>
          <a:p>
            <a:pPr lvl="0"/>
            <a:endParaRPr lang="en-US" dirty="0">
              <a:latin typeface="Helvetica Neue"/>
              <a:cs typeface="Helvetica Neue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539594" y="3386056"/>
            <a:ext cx="53242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>
                <a:latin typeface="Helvetica Neue"/>
                <a:cs typeface="Helvetica Neue"/>
              </a:rPr>
              <a:t>First Impression</a:t>
            </a:r>
            <a:endParaRPr lang="en-US" dirty="0">
              <a:latin typeface="Helvetica Neue"/>
              <a:cs typeface="Helvetica Neue"/>
            </a:endParaRP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latin typeface="Helvetica Neue"/>
                <a:cs typeface="Helvetica Neue"/>
              </a:rPr>
              <a:t>Tell Me a Story</a:t>
            </a:r>
            <a:endParaRPr lang="en-US" dirty="0">
              <a:latin typeface="Helvetica Neue"/>
              <a:cs typeface="Helvetica Neue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480063" y="4548627"/>
            <a:ext cx="36452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>
                <a:latin typeface="Helvetica Neue"/>
                <a:cs typeface="Helvetica Neue"/>
              </a:rPr>
              <a:t>Strengths and Weaknesses </a:t>
            </a:r>
            <a:endParaRPr lang="en-US" dirty="0">
              <a:latin typeface="Helvetica Neue"/>
              <a:cs typeface="Helvetica Neue"/>
            </a:endParaRPr>
          </a:p>
          <a:p>
            <a:pPr marL="285750" lvl="0" indent="-285750">
              <a:buFont typeface="Arial"/>
              <a:buChar char="•"/>
            </a:pPr>
            <a:endParaRPr lang="en-US" dirty="0">
              <a:latin typeface="Helvetica Neue"/>
              <a:cs typeface="Helvetica Neue"/>
            </a:endParaRPr>
          </a:p>
        </p:txBody>
      </p:sp>
      <p:sp>
        <p:nvSpPr>
          <p:cNvPr id="20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012004" y="6366185"/>
            <a:ext cx="7229911" cy="274320"/>
          </a:xfrm>
        </p:spPr>
        <p:txBody>
          <a:bodyPr/>
          <a:lstStyle/>
          <a:p>
            <a:r>
              <a:rPr lang="en-US" dirty="0" smtClean="0">
                <a:latin typeface="Helvetica Neue"/>
                <a:cs typeface="Helvetica Neue"/>
              </a:rPr>
              <a:t>Clarifying the Critiquing Process  </a:t>
            </a:r>
            <a:r>
              <a:rPr lang="en-US" dirty="0" smtClean="0">
                <a:latin typeface="Wingdings"/>
              </a:rPr>
              <a:t>w</a:t>
            </a:r>
            <a:r>
              <a:rPr lang="en-US" dirty="0" smtClean="0"/>
              <a:t>  </a:t>
            </a:r>
            <a:r>
              <a:rPr lang="en-US" dirty="0" smtClean="0">
                <a:latin typeface="Helvetica Neue"/>
                <a:cs typeface="Helvetica Neue"/>
              </a:rPr>
              <a:t>Pamela </a:t>
            </a:r>
            <a:r>
              <a:rPr lang="en-US" dirty="0" err="1" smtClean="0">
                <a:latin typeface="Helvetica Neue"/>
                <a:cs typeface="Helvetica Neue"/>
              </a:rPr>
              <a:t>Duffus</a:t>
            </a:r>
            <a:r>
              <a:rPr lang="en-US" dirty="0" smtClean="0">
                <a:latin typeface="Helvetica Neue"/>
                <a:cs typeface="Helvetica Neue"/>
              </a:rPr>
              <a:t> &amp; Ariel Rudin  </a:t>
            </a:r>
            <a:r>
              <a:rPr lang="en-US" dirty="0" smtClean="0">
                <a:latin typeface="Wingdings"/>
              </a:rPr>
              <a:t>w</a:t>
            </a:r>
            <a:r>
              <a:rPr lang="en-US" dirty="0" smtClean="0"/>
              <a:t>   </a:t>
            </a:r>
            <a:r>
              <a:rPr lang="en-US" dirty="0" err="1" smtClean="0">
                <a:latin typeface="Helvetica Neue"/>
                <a:cs typeface="Helvetica Neue"/>
              </a:rPr>
              <a:t>wwrsdart.wix.com</a:t>
            </a:r>
            <a:r>
              <a:rPr lang="en-US" dirty="0" smtClean="0">
                <a:latin typeface="Helvetica Neue"/>
                <a:cs typeface="Helvetica Neue"/>
              </a:rPr>
              <a:t>/critique</a:t>
            </a:r>
            <a:endParaRPr lang="en-US" dirty="0">
              <a:latin typeface="Helvetica Neue"/>
              <a:cs typeface="Helvetica Neue"/>
            </a:endParaRPr>
          </a:p>
        </p:txBody>
      </p:sp>
      <p:sp>
        <p:nvSpPr>
          <p:cNvPr id="17" name="Chevron 16"/>
          <p:cNvSpPr/>
          <p:nvPr/>
        </p:nvSpPr>
        <p:spPr>
          <a:xfrm rot="5400000">
            <a:off x="1255229" y="1907906"/>
            <a:ext cx="457200" cy="317286"/>
          </a:xfrm>
          <a:prstGeom prst="chevron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97552" y="1015016"/>
            <a:ext cx="43417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>
                <a:latin typeface="Helvetica Neue"/>
                <a:cs typeface="Helvetica Neue"/>
              </a:rPr>
              <a:t>Draw-Describe-Draw</a:t>
            </a:r>
            <a:endParaRPr lang="en-US" dirty="0">
              <a:latin typeface="Helvetica Neue"/>
              <a:cs typeface="Helvetica Neue"/>
            </a:endParaRPr>
          </a:p>
        </p:txBody>
      </p:sp>
      <p:sp>
        <p:nvSpPr>
          <p:cNvPr id="25" name="Chevron 24"/>
          <p:cNvSpPr/>
          <p:nvPr/>
        </p:nvSpPr>
        <p:spPr>
          <a:xfrm rot="5400000">
            <a:off x="1255229" y="3076049"/>
            <a:ext cx="457200" cy="317286"/>
          </a:xfrm>
          <a:prstGeom prst="chevron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6" name="Chevron 25"/>
          <p:cNvSpPr/>
          <p:nvPr/>
        </p:nvSpPr>
        <p:spPr>
          <a:xfrm rot="5400000">
            <a:off x="1255229" y="4254866"/>
            <a:ext cx="457200" cy="317286"/>
          </a:xfrm>
          <a:prstGeom prst="chevron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41913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4794322" y="1421612"/>
            <a:ext cx="3931173" cy="3944884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15049" y="1421612"/>
            <a:ext cx="3931173" cy="3944884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0699" y="1560359"/>
            <a:ext cx="3546297" cy="3659436"/>
          </a:xfrm>
        </p:spPr>
        <p:txBody>
          <a:bodyPr>
            <a:noAutofit/>
          </a:bodyPr>
          <a:lstStyle/>
          <a:p>
            <a:r>
              <a:rPr lang="en-US" sz="2400" dirty="0" smtClean="0">
                <a:latin typeface="Helvetica Neue"/>
                <a:cs typeface="Helvetica Neue"/>
              </a:rPr>
              <a:t>STUDENT 1: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b="0" dirty="0" smtClean="0">
                <a:latin typeface="Helvetica Neue"/>
                <a:cs typeface="Helvetica Neue"/>
              </a:rPr>
              <a:t>Draw a picture using geometric shapes.</a:t>
            </a:r>
          </a:p>
          <a:p>
            <a:pPr marL="457200" indent="-457200">
              <a:buAutoNum type="arabicPeriod"/>
            </a:pPr>
            <a:r>
              <a:rPr lang="en-US" sz="2400" b="0" dirty="0" smtClean="0">
                <a:latin typeface="Helvetica Neue"/>
                <a:cs typeface="Helvetica Neue"/>
              </a:rPr>
              <a:t>Write a </a:t>
            </a:r>
            <a:r>
              <a:rPr lang="en-US" sz="2400" b="0" u="sng" dirty="0" smtClean="0">
                <a:latin typeface="Helvetica Neue"/>
                <a:cs typeface="Helvetica Neue"/>
              </a:rPr>
              <a:t>clear</a:t>
            </a:r>
            <a:r>
              <a:rPr lang="en-US" sz="2400" b="0" dirty="0" smtClean="0">
                <a:latin typeface="Helvetica Neue"/>
                <a:cs typeface="Helvetica Neue"/>
              </a:rPr>
              <a:t> description analyzing the composition using the elements and principles.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2"/>
          </p:nvPr>
        </p:nvSpPr>
        <p:spPr>
          <a:xfrm>
            <a:off x="4950881" y="1560359"/>
            <a:ext cx="3638082" cy="3450402"/>
          </a:xfrm>
        </p:spPr>
        <p:txBody>
          <a:bodyPr>
            <a:noAutofit/>
          </a:bodyPr>
          <a:lstStyle/>
          <a:p>
            <a:r>
              <a:rPr lang="en-US" sz="2400" dirty="0" smtClean="0">
                <a:latin typeface="Helvetica Neue"/>
                <a:cs typeface="Helvetica Neue"/>
              </a:rPr>
              <a:t>STUDENT 2:</a:t>
            </a:r>
            <a:endParaRPr lang="en-US" sz="2400" dirty="0">
              <a:latin typeface="Helvetica Neue"/>
              <a:cs typeface="Helvetica Neue"/>
            </a:endParaRPr>
          </a:p>
          <a:p>
            <a:pPr marL="457200" indent="-457200">
              <a:buAutoNum type="arabicPeriod"/>
            </a:pPr>
            <a:r>
              <a:rPr lang="en-US" sz="2400" b="0" dirty="0">
                <a:latin typeface="Helvetica Neue"/>
                <a:cs typeface="Helvetica Neue"/>
              </a:rPr>
              <a:t>Read the </a:t>
            </a:r>
            <a:r>
              <a:rPr lang="en-US" sz="2400" b="0" dirty="0" smtClean="0">
                <a:latin typeface="Helvetica Neue"/>
                <a:cs typeface="Helvetica Neue"/>
              </a:rPr>
              <a:t>written description.</a:t>
            </a:r>
          </a:p>
          <a:p>
            <a:pPr marL="457200" indent="-457200">
              <a:buAutoNum type="arabicPeriod"/>
            </a:pPr>
            <a:r>
              <a:rPr lang="en-US" sz="2400" b="0" dirty="0">
                <a:latin typeface="Helvetica Neue"/>
                <a:cs typeface="Helvetica Neue"/>
              </a:rPr>
              <a:t>R</a:t>
            </a:r>
            <a:r>
              <a:rPr lang="en-US" sz="2400" b="0" dirty="0" smtClean="0">
                <a:latin typeface="Helvetica Neue"/>
                <a:cs typeface="Helvetica Neue"/>
              </a:rPr>
              <a:t>ecreate </a:t>
            </a:r>
            <a:r>
              <a:rPr lang="en-US" sz="2400" b="0" dirty="0">
                <a:latin typeface="Helvetica Neue"/>
                <a:cs typeface="Helvetica Neue"/>
              </a:rPr>
              <a:t>the drawing based on the written description.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22960" y="167340"/>
            <a:ext cx="7520940" cy="548640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Helvetica Neue"/>
                <a:cs typeface="Helvetica Neue"/>
              </a:rPr>
              <a:t>DESCRIBE/ANALYZE</a:t>
            </a:r>
            <a:endParaRPr lang="en-US" b="1" dirty="0">
              <a:solidFill>
                <a:srgbClr val="FF0000"/>
              </a:solidFill>
              <a:latin typeface="Helvetica Neue"/>
              <a:cs typeface="Helvetica Neue"/>
            </a:endParaRPr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012004" y="6366185"/>
            <a:ext cx="7229911" cy="274320"/>
          </a:xfrm>
        </p:spPr>
        <p:txBody>
          <a:bodyPr/>
          <a:lstStyle/>
          <a:p>
            <a:r>
              <a:rPr lang="en-US" dirty="0" smtClean="0">
                <a:latin typeface="Helvetica Neue"/>
                <a:cs typeface="Helvetica Neue"/>
              </a:rPr>
              <a:t>Clarifying the Critiquing Process  </a:t>
            </a:r>
            <a:r>
              <a:rPr lang="en-US" dirty="0" smtClean="0">
                <a:latin typeface="Wingdings"/>
              </a:rPr>
              <a:t>w</a:t>
            </a:r>
            <a:r>
              <a:rPr lang="en-US" dirty="0" smtClean="0"/>
              <a:t>  </a:t>
            </a:r>
            <a:r>
              <a:rPr lang="en-US" dirty="0" smtClean="0">
                <a:latin typeface="Helvetica Neue"/>
                <a:cs typeface="Helvetica Neue"/>
              </a:rPr>
              <a:t>Pamela </a:t>
            </a:r>
            <a:r>
              <a:rPr lang="en-US" dirty="0" err="1" smtClean="0">
                <a:latin typeface="Helvetica Neue"/>
                <a:cs typeface="Helvetica Neue"/>
              </a:rPr>
              <a:t>Duffus</a:t>
            </a:r>
            <a:r>
              <a:rPr lang="en-US" dirty="0" smtClean="0">
                <a:latin typeface="Helvetica Neue"/>
                <a:cs typeface="Helvetica Neue"/>
              </a:rPr>
              <a:t> &amp; Ariel Rudin  </a:t>
            </a:r>
            <a:r>
              <a:rPr lang="en-US" dirty="0" smtClean="0">
                <a:latin typeface="Wingdings"/>
              </a:rPr>
              <a:t>w</a:t>
            </a:r>
            <a:r>
              <a:rPr lang="en-US" dirty="0" smtClean="0"/>
              <a:t>   </a:t>
            </a:r>
            <a:r>
              <a:rPr lang="en-US" dirty="0" err="1" smtClean="0">
                <a:latin typeface="Helvetica Neue"/>
                <a:cs typeface="Helvetica Neue"/>
              </a:rPr>
              <a:t>wwrsdart.wix.com</a:t>
            </a:r>
            <a:r>
              <a:rPr lang="en-US" dirty="0" smtClean="0">
                <a:latin typeface="Helvetica Neue"/>
                <a:cs typeface="Helvetica Neue"/>
              </a:rPr>
              <a:t>/critique</a:t>
            </a:r>
            <a:endParaRPr lang="en-US" dirty="0">
              <a:latin typeface="Helvetica Neue"/>
              <a:cs typeface="Helvetica Neue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15048" y="835585"/>
            <a:ext cx="83104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Helvetica Neue"/>
                <a:cs typeface="Helvetica Neue"/>
              </a:rPr>
              <a:t>DRAW-DESCRIBE-DRAW</a:t>
            </a:r>
            <a:endParaRPr lang="en-US" sz="2400" b="1" dirty="0">
              <a:latin typeface="Helvetica Neue"/>
              <a:cs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41485638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Angles">
  <a:themeElements>
    <a:clrScheme name="Custom 2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F7F7F"/>
      </a:accent1>
      <a:accent2>
        <a:srgbClr val="404040"/>
      </a:accent2>
      <a:accent3>
        <a:srgbClr val="FF0000"/>
      </a:accent3>
      <a:accent4>
        <a:srgbClr val="BFBFBF"/>
      </a:accent4>
      <a:accent5>
        <a:srgbClr val="000000"/>
      </a:accent5>
      <a:accent6>
        <a:srgbClr val="FFFFFF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华文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4038</TotalTime>
  <Words>2541</Words>
  <Application>Microsoft Macintosh PowerPoint</Application>
  <PresentationFormat>On-screen Show (4:3)</PresentationFormat>
  <Paragraphs>509</Paragraphs>
  <Slides>36</Slides>
  <Notes>28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Angles</vt:lpstr>
      <vt:lpstr>Clarifying the critiquing process</vt:lpstr>
      <vt:lpstr>Clarifying the critiquing process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Critique activities</vt:lpstr>
      <vt:lpstr>DESCRIBE/ANALYZE</vt:lpstr>
      <vt:lpstr>DESCRIBE/ANALYZE (CONT.)</vt:lpstr>
      <vt:lpstr>DESCRIBE/ANALYZE (CONT.)</vt:lpstr>
      <vt:lpstr>DESCRIBE/ANALYZE (CONT.)</vt:lpstr>
      <vt:lpstr>PowerPoint Presentation</vt:lpstr>
      <vt:lpstr>Analyze</vt:lpstr>
      <vt:lpstr>Analyze (Cont.)</vt:lpstr>
      <vt:lpstr>Interpretation</vt:lpstr>
      <vt:lpstr>Interpretation (CONT.)</vt:lpstr>
      <vt:lpstr>PowerPoint Presentation</vt:lpstr>
      <vt:lpstr>Interpretation (CONT.)</vt:lpstr>
      <vt:lpstr>Interpretation (CONT.)</vt:lpstr>
      <vt:lpstr>Interpretation (CONT.)</vt:lpstr>
      <vt:lpstr>EVALUATION</vt:lpstr>
      <vt:lpstr>PowerPoint Presentation</vt:lpstr>
      <vt:lpstr>four steps for critiquing art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contact</vt:lpstr>
    </vt:vector>
  </TitlesOfParts>
  <Company>WWRSD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Clarifying the critiquing process</dc:title>
  <dc:creator>WWRSD WWRSD</dc:creator>
  <cp:lastModifiedBy>pamela duffus</cp:lastModifiedBy>
  <cp:revision>135</cp:revision>
  <dcterms:created xsi:type="dcterms:W3CDTF">2015-02-25T14:37:29Z</dcterms:created>
  <dcterms:modified xsi:type="dcterms:W3CDTF">2015-03-24T13:17:26Z</dcterms:modified>
</cp:coreProperties>
</file>